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sldIdLst>
    <p:sldId id="256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75" r:id="rId14"/>
    <p:sldId id="273" r:id="rId15"/>
    <p:sldId id="274" r:id="rId16"/>
    <p:sldId id="289" r:id="rId17"/>
    <p:sldId id="284" r:id="rId18"/>
    <p:sldId id="267" r:id="rId19"/>
    <p:sldId id="268" r:id="rId20"/>
    <p:sldId id="269" r:id="rId21"/>
    <p:sldId id="270" r:id="rId22"/>
    <p:sldId id="271" r:id="rId23"/>
    <p:sldId id="285" r:id="rId24"/>
    <p:sldId id="287" r:id="rId25"/>
    <p:sldId id="286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800" dirty="0"/>
              <a:t>A*</a:t>
            </a:r>
            <a:r>
              <a:rPr lang="en-US" altLang="zh-TW" sz="2800" baseline="0" dirty="0"/>
              <a:t> </a:t>
            </a:r>
            <a:r>
              <a:rPr lang="en-US" altLang="zh-TW" sz="2800" dirty="0"/>
              <a:t>Serial vs Parallel</a:t>
            </a:r>
            <a:endParaRPr lang="zh-TW" altLang="en-US" sz="2800" dirty="0"/>
          </a:p>
        </c:rich>
      </c:tx>
      <c:layout>
        <c:manualLayout>
          <c:xMode val="edge"/>
          <c:yMode val="edge"/>
          <c:x val="0.359253824098780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7773379060832258E-2"/>
                  <c:y val="-4.78416989755095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56F-4CB7-ADE3-634C746C272E}"/>
                </c:ext>
              </c:extLst>
            </c:dLbl>
            <c:dLbl>
              <c:idx val="1"/>
              <c:layout>
                <c:manualLayout>
                  <c:x val="-4.3841001683386241E-2"/>
                  <c:y val="-4.59280310164891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6F-4CB7-ADE3-634C746C272E}"/>
                </c:ext>
              </c:extLst>
            </c:dLbl>
            <c:dLbl>
              <c:idx val="2"/>
              <c:layout>
                <c:manualLayout>
                  <c:x val="-9.4791354991106257E-3"/>
                  <c:y val="-4.21006950984484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4D-471B-91B7-3A865CA419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532.64499999999998</c:v>
                </c:pt>
                <c:pt idx="1">
                  <c:v>2817.07</c:v>
                </c:pt>
                <c:pt idx="2">
                  <c:v>23598.5</c:v>
                </c:pt>
                <c:pt idx="3">
                  <c:v>156396</c:v>
                </c:pt>
                <c:pt idx="4">
                  <c:v>1829108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6F-4CB7-ADE3-634C746C272E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欄1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1.1848919373888173E-2"/>
                  <c:y val="2.1050347549224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6F-4CB7-ADE3-634C746C272E}"/>
                </c:ext>
              </c:extLst>
            </c:dLbl>
            <c:dLbl>
              <c:idx val="1"/>
              <c:layout>
                <c:manualLayout>
                  <c:x val="-8.6891071635439026E-17"/>
                  <c:y val="1.53093436721630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56F-4CB7-ADE3-634C746C272E}"/>
                </c:ext>
              </c:extLst>
            </c:dLbl>
            <c:dLbl>
              <c:idx val="2"/>
              <c:layout>
                <c:manualLayout>
                  <c:x val="7.1093516243329038E-3"/>
                  <c:y val="1.72230116311833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56F-4CB7-ADE3-634C746C27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115.363</c:v>
                </c:pt>
                <c:pt idx="1">
                  <c:v>625.25800000000004</c:v>
                </c:pt>
                <c:pt idx="2">
                  <c:v>2687.57</c:v>
                </c:pt>
                <c:pt idx="3">
                  <c:v>20839</c:v>
                </c:pt>
                <c:pt idx="4">
                  <c:v>347240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56F-4CB7-ADE3-634C746C27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3253520"/>
        <c:axId val="553260736"/>
      </c:lineChart>
      <c:catAx>
        <c:axId val="553253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53260736"/>
        <c:crosses val="autoZero"/>
        <c:auto val="1"/>
        <c:lblAlgn val="ctr"/>
        <c:lblOffset val="100"/>
        <c:noMultiLvlLbl val="0"/>
      </c:catAx>
      <c:valAx>
        <c:axId val="55326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53253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0.32726</cdr:x>
      <cdr:y>0.7358</cdr:y>
    </cdr:from>
    <cdr:to>
      <cdr:x>0.3488</cdr:x>
      <cdr:y>0.7853</cdr:y>
    </cdr:to>
    <cdr:sp macro="" textlink="">
      <cdr:nvSpPr>
        <cdr:cNvPr id="2" name="箭號: 向下 1">
          <a:extLst xmlns:a="http://schemas.openxmlformats.org/drawingml/2006/main">
            <a:ext uri="{FF2B5EF4-FFF2-40B4-BE49-F238E27FC236}">
              <a16:creationId xmlns:a16="http://schemas.microsoft.com/office/drawing/2014/main" id="{5CEDBCA7-E332-4C6F-A0A7-676743AB7C1B}"/>
            </a:ext>
          </a:extLst>
        </cdr:cNvPr>
        <cdr:cNvSpPr/>
      </cdr:nvSpPr>
      <cdr:spPr>
        <a:xfrm xmlns:a="http://schemas.openxmlformats.org/drawingml/2006/main">
          <a:off x="3507687" y="4883131"/>
          <a:ext cx="230819" cy="328473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/>
        </a:p>
      </cdr:txBody>
    </cdr:sp>
  </cdr:relSizeAnchor>
  <cdr:relSizeAnchor xmlns:cdr="http://schemas.openxmlformats.org/drawingml/2006/chartDrawing">
    <cdr:from>
      <cdr:x>0.51164</cdr:x>
      <cdr:y>0.5833</cdr:y>
    </cdr:from>
    <cdr:to>
      <cdr:x>0.53318</cdr:x>
      <cdr:y>0.6328</cdr:y>
    </cdr:to>
    <cdr:sp macro="" textlink="">
      <cdr:nvSpPr>
        <cdr:cNvPr id="3" name="箭號: 向下 2">
          <a:extLst xmlns:a="http://schemas.openxmlformats.org/drawingml/2006/main">
            <a:ext uri="{FF2B5EF4-FFF2-40B4-BE49-F238E27FC236}">
              <a16:creationId xmlns:a16="http://schemas.microsoft.com/office/drawing/2014/main" id="{5CEDBCA7-E332-4C6F-A0A7-676743AB7C1B}"/>
            </a:ext>
          </a:extLst>
        </cdr:cNvPr>
        <cdr:cNvSpPr/>
      </cdr:nvSpPr>
      <cdr:spPr>
        <a:xfrm xmlns:a="http://schemas.openxmlformats.org/drawingml/2006/main">
          <a:off x="5483933" y="3871077"/>
          <a:ext cx="230819" cy="328473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/>
        </a:p>
      </cdr:txBody>
    </cdr:sp>
  </cdr:relSizeAnchor>
  <cdr:relSizeAnchor xmlns:cdr="http://schemas.openxmlformats.org/drawingml/2006/chartDrawing">
    <cdr:from>
      <cdr:x>0.68558</cdr:x>
      <cdr:y>0.41699</cdr:y>
    </cdr:from>
    <cdr:to>
      <cdr:x>0.70712</cdr:x>
      <cdr:y>0.46649</cdr:y>
    </cdr:to>
    <cdr:sp macro="" textlink="">
      <cdr:nvSpPr>
        <cdr:cNvPr id="5" name="箭號: 向下 4">
          <a:extLst xmlns:a="http://schemas.openxmlformats.org/drawingml/2006/main">
            <a:ext uri="{FF2B5EF4-FFF2-40B4-BE49-F238E27FC236}">
              <a16:creationId xmlns:a16="http://schemas.microsoft.com/office/drawing/2014/main" id="{5CEDBCA7-E332-4C6F-A0A7-676743AB7C1B}"/>
            </a:ext>
          </a:extLst>
        </cdr:cNvPr>
        <cdr:cNvSpPr/>
      </cdr:nvSpPr>
      <cdr:spPr>
        <a:xfrm xmlns:a="http://schemas.openxmlformats.org/drawingml/2006/main">
          <a:off x="7348244" y="2767368"/>
          <a:ext cx="230819" cy="328473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/>
        </a:p>
      </cdr:txBody>
    </cdr:sp>
  </cdr:relSizeAnchor>
  <cdr:relSizeAnchor xmlns:cdr="http://schemas.openxmlformats.org/drawingml/2006/chartDrawing">
    <cdr:from>
      <cdr:x>0.87774</cdr:x>
      <cdr:y>0.07035</cdr:y>
    </cdr:from>
    <cdr:to>
      <cdr:x>0.89928</cdr:x>
      <cdr:y>0.11984</cdr:y>
    </cdr:to>
    <cdr:sp macro="" textlink="">
      <cdr:nvSpPr>
        <cdr:cNvPr id="6" name="箭號: 向下 5">
          <a:extLst xmlns:a="http://schemas.openxmlformats.org/drawingml/2006/main">
            <a:ext uri="{FF2B5EF4-FFF2-40B4-BE49-F238E27FC236}">
              <a16:creationId xmlns:a16="http://schemas.microsoft.com/office/drawing/2014/main" id="{5CEDBCA7-E332-4C6F-A0A7-676743AB7C1B}"/>
            </a:ext>
          </a:extLst>
        </cdr:cNvPr>
        <cdr:cNvSpPr/>
      </cdr:nvSpPr>
      <cdr:spPr>
        <a:xfrm xmlns:a="http://schemas.openxmlformats.org/drawingml/2006/main">
          <a:off x="9407863" y="466872"/>
          <a:ext cx="230819" cy="328473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/>
        </a:p>
      </cdr:txBody>
    </cdr:sp>
  </cdr:relSizeAnchor>
  <cdr:relSizeAnchor xmlns:cdr="http://schemas.openxmlformats.org/drawingml/2006/chartDrawing">
    <cdr:from>
      <cdr:x>0.31416</cdr:x>
      <cdr:y>0.66811</cdr:y>
    </cdr:from>
    <cdr:to>
      <cdr:x>0.36788</cdr:x>
      <cdr:y>0.72376</cdr:y>
    </cdr:to>
    <cdr:sp macro="" textlink="">
      <cdr:nvSpPr>
        <cdr:cNvPr id="7" name="文字方塊 3">
          <a:extLst xmlns:a="http://schemas.openxmlformats.org/drawingml/2006/main">
            <a:ext uri="{FF2B5EF4-FFF2-40B4-BE49-F238E27FC236}">
              <a16:creationId xmlns:a16="http://schemas.microsoft.com/office/drawing/2014/main" id="{F9094B34-74DA-400E-AF97-03005015CD34}"/>
            </a:ext>
          </a:extLst>
        </cdr:cNvPr>
        <cdr:cNvSpPr txBox="1"/>
      </cdr:nvSpPr>
      <cdr:spPr>
        <a:xfrm xmlns:a="http://schemas.openxmlformats.org/drawingml/2006/main">
          <a:off x="3367232" y="4433899"/>
          <a:ext cx="57579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TW" dirty="0">
              <a:solidFill>
                <a:srgbClr val="FF0000"/>
              </a:solidFill>
            </a:rPr>
            <a:t>4.5x</a:t>
          </a:r>
          <a:endParaRPr lang="zh-TW" altLang="en-US" dirty="0">
            <a:solidFill>
              <a:srgbClr val="FF0000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ACE53-FFD1-4031-A813-13930962E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40B2ED-500C-4567-991E-5A1574DF5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89CF1C-71A2-4A7E-8E67-98093530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C2FFDE-68B7-427A-8198-39E35D6C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22CAA6-7375-43A7-8D39-40757FDC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86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7093C4-3C81-4864-9EF3-064ABD23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B43D49-A329-4095-93C7-9621AC713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71F6B-3AAE-45E4-92E6-E2BDAAC0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86E895-01D9-4C8D-86BC-B1C5F5C6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6DCBF1-08EE-44EA-BE79-9CE12700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69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67715-99BC-458B-8691-0CBB773D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4E99B83-091B-43DD-9453-C2DCC03E5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162D52-45E1-4FF7-A926-F3BD99200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17F64D-318C-41B4-AF36-E0AFB039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F99E9D-7456-424A-8386-369C9793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1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FD8FE-DE11-47A3-A0FD-65A1C5B5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9F8399-6080-437B-AE84-C12B7777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6026A7-6C14-4B3E-BEC8-F4502885D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BD7994-1E72-47C4-9965-CBBECB48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76F51B-3D4D-4972-9623-51EE76F9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DF711F-D304-4ACF-8FA8-EE6B70FA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52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B05329-7738-4B5A-A04E-60EB6B4A7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DA2842-8643-4C5F-BA7D-609180F81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4264F3-4DA7-4852-A42A-6BB480753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0AAB5F-C0B1-483E-A115-321ED1AF1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8F56BD-550B-4220-BABC-EAD9057A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5E54BD-46FC-4BAB-9116-4CE5B69FB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3472396-45CC-48CA-89E4-6865CF6D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C071744-D4AA-4412-BB70-AF6C9FFE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57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7D5F7B-9D14-448F-86B9-0CDE9D7E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B4130A8-B876-4A02-A3A4-83B96539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0234150-A3DC-45A5-950F-7CD203D6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ECA5D4-E07E-48E0-91B1-E655F56D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379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F0EB4D0-02E1-40D6-9341-5596C76A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D2CDE8-1736-4A71-A8F8-EA1A66F82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8951BD-DD92-4DCB-A441-E36A5DAF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39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7A490-7009-499B-B523-12FBABF14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BD624B-2815-40B4-B32B-923C1F4DD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97B256-729D-4F79-B80D-34319C135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277783-8615-4D3A-8CD6-C76706EED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7B7E8E-595A-4026-9118-B82CE45E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566669-5A54-4E99-A6A9-A69D4770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437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709B1-4F2F-479F-9156-FAAD76332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DCE27D1-8110-461C-9E32-972BF8153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FB0571-96B7-4EC1-B90B-1A56650C9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65B24A-CB47-425F-B197-801AD786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03E148-7FD8-4A49-8179-7FED4DC5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3A7A7C-2065-42C0-98F0-8F1C472E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30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F4C20-DCCD-4D2E-A734-BE6B4B43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7FD7D5-52F0-403B-8775-75F81224C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E3E96E-3366-4B9B-933F-D51B2400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35A8D1-7AB3-4F1E-931E-AB2EE6F3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6ED298-707C-4D20-8EDF-3ACCF123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418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3BAEF20-A2DB-488B-8A5E-CB2E821FF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8F0BED-BE2F-49B4-8B68-60AAC003C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808497-BBB1-4954-858B-F26D9AFC9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24E4D7-8D82-4076-B6B7-E7F2EC88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F98391-F4F7-43F2-B8B5-B97999A8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1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BF49339-CCBD-41FB-819B-1A650657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2CB6E4-3989-4DD9-9590-A18008D90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EE47FC-59EB-4794-907A-6FA6B12496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82641-DB59-4BE7-ACBE-7BD7E3CFF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9F790C-9A1C-4DD2-9BAB-138B3B83C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37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DDFF3-01FF-4349-926F-34123CE1E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Rubiks</a:t>
            </a:r>
            <a:r>
              <a:rPr lang="en-US" altLang="zh-TW" dirty="0"/>
              <a:t>-Cube Solver Parallelizing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7716B-FB0C-47C3-AD26-523F0002E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459210"/>
            <a:ext cx="7766936" cy="1231381"/>
          </a:xfrm>
        </p:spPr>
        <p:txBody>
          <a:bodyPr>
            <a:normAutofit/>
          </a:bodyPr>
          <a:lstStyle/>
          <a:p>
            <a:r>
              <a:rPr lang="en-US" altLang="zh-TW" dirty="0"/>
              <a:t>0716206 </a:t>
            </a:r>
            <a:r>
              <a:rPr lang="zh-TW" altLang="en-US" dirty="0"/>
              <a:t>陳昱丞</a:t>
            </a:r>
            <a:endParaRPr lang="en-US" altLang="zh-TW" dirty="0"/>
          </a:p>
          <a:p>
            <a:r>
              <a:rPr lang="en-US" altLang="zh-TW" dirty="0"/>
              <a:t>0716221</a:t>
            </a:r>
            <a:r>
              <a:rPr lang="zh-TW" altLang="en-US" dirty="0"/>
              <a:t> 余忠旻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sz="1800" b="0" i="0" u="none" strike="noStrike" baseline="0" dirty="0">
                <a:latin typeface="ArialMT"/>
              </a:rPr>
              <a:t>309553040</a:t>
            </a:r>
            <a:r>
              <a:rPr lang="zh-TW" altLang="en-US" sz="1800" b="0" i="0" u="none" strike="noStrike" baseline="0" dirty="0">
                <a:latin typeface="ArialMT"/>
              </a:rPr>
              <a:t> </a:t>
            </a:r>
            <a:r>
              <a:rPr lang="zh-TW" altLang="en-US" dirty="0"/>
              <a:t>葉柏廷</a:t>
            </a:r>
          </a:p>
        </p:txBody>
      </p:sp>
    </p:spTree>
    <p:extLst>
      <p:ext uri="{BB962C8B-B14F-4D97-AF65-F5344CB8AC3E}">
        <p14:creationId xmlns:p14="http://schemas.microsoft.com/office/powerpoint/2010/main" val="279211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0DF18-DE6D-4B80-86C7-C256CCD9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搜尋架構 </a:t>
            </a:r>
            <a:r>
              <a:rPr lang="en-US" altLang="zh-TW" dirty="0"/>
              <a:t>- Serial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7324AC-44F6-4AEE-A81E-489531EEB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Breadth First Search (BFS)</a:t>
            </a:r>
          </a:p>
          <a:p>
            <a:r>
              <a:rPr lang="en-US" altLang="zh-TW" dirty="0"/>
              <a:t>A star (A*)</a:t>
            </a:r>
          </a:p>
          <a:p>
            <a:r>
              <a:rPr lang="en-US" altLang="zh-TW" dirty="0"/>
              <a:t>Iterative Deepening A star (IDA*)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33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91C2B-ED76-4E8A-A590-59BACF90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搜尋架構 </a:t>
            </a:r>
            <a:r>
              <a:rPr lang="en-US" altLang="zh-TW" dirty="0"/>
              <a:t>- Parallel</a:t>
            </a:r>
            <a:r>
              <a:rPr lang="zh-TW" altLang="en-US" dirty="0"/>
              <a:t> </a:t>
            </a:r>
            <a:r>
              <a:rPr lang="en-US" altLang="zh-TW" dirty="0"/>
              <a:t>using OpenMP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7EAE83-D132-4536-9791-C365990FD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Hash Distributed A star (HDA*)</a:t>
            </a:r>
          </a:p>
          <a:p>
            <a:r>
              <a:rPr lang="en-US" altLang="zh-TW" dirty="0"/>
              <a:t>Heuristic Calculation parallelized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725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4ACA0-BDD9-4401-8DEF-DA00109B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A* State-Space Search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A4E65D6-EEBE-4093-94D4-513D71C2F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750701"/>
              </p:ext>
            </p:extLst>
          </p:nvPr>
        </p:nvGraphicFramePr>
        <p:xfrm>
          <a:off x="897426" y="2339784"/>
          <a:ext cx="553888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23148">
                  <a:extLst>
                    <a:ext uri="{9D8B030D-6E8A-4147-A177-3AD203B41FA5}">
                      <a16:colId xmlns:a16="http://schemas.microsoft.com/office/drawing/2014/main" val="1241444583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101392910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721481274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827439752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266343866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747128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00132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12EC0B05-2E0B-4C2B-8975-23042BFA6472}"/>
              </a:ext>
            </a:extLst>
          </p:cNvPr>
          <p:cNvSpPr txBox="1"/>
          <p:nvPr/>
        </p:nvSpPr>
        <p:spPr>
          <a:xfrm>
            <a:off x="811331" y="1744980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list: </a:t>
            </a:r>
            <a:r>
              <a:rPr lang="en-US" altLang="zh-TW" dirty="0" err="1"/>
              <a:t>priority_queue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3029139-D8FC-435C-9A5F-24978BB2111D}"/>
              </a:ext>
            </a:extLst>
          </p:cNvPr>
          <p:cNvSpPr/>
          <p:nvPr/>
        </p:nvSpPr>
        <p:spPr>
          <a:xfrm>
            <a:off x="811331" y="2263806"/>
            <a:ext cx="1044102" cy="5415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C036AB6C-B0C0-473A-9203-4552AC9F92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7514" y="3037029"/>
            <a:ext cx="1535837" cy="1072467"/>
          </a:xfrm>
          <a:prstGeom prst="curvedConnector3">
            <a:avLst>
              <a:gd name="adj1" fmla="val 10086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787C30-D546-4870-9D0D-C3F5696E6343}"/>
              </a:ext>
            </a:extLst>
          </p:cNvPr>
          <p:cNvSpPr txBox="1"/>
          <p:nvPr/>
        </p:nvSpPr>
        <p:spPr>
          <a:xfrm>
            <a:off x="366615" y="4621624"/>
            <a:ext cx="238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Extract state with min f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786FDE66-90E6-48B0-9AB0-E147F064A569}"/>
              </a:ext>
            </a:extLst>
          </p:cNvPr>
          <p:cNvSpPr/>
          <p:nvPr/>
        </p:nvSpPr>
        <p:spPr>
          <a:xfrm>
            <a:off x="2741227" y="4069782"/>
            <a:ext cx="1044102" cy="5415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7A2DC7A-5E8B-41F2-AE4B-CD6C81C3D0A6}"/>
              </a:ext>
            </a:extLst>
          </p:cNvPr>
          <p:cNvCxnSpPr/>
          <p:nvPr/>
        </p:nvCxnSpPr>
        <p:spPr>
          <a:xfrm flipV="1">
            <a:off x="3785329" y="3730756"/>
            <a:ext cx="639192" cy="496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F923F46-4A87-4127-895C-14F8E3B24FDE}"/>
              </a:ext>
            </a:extLst>
          </p:cNvPr>
          <p:cNvCxnSpPr>
            <a:cxnSpLocks/>
          </p:cNvCxnSpPr>
          <p:nvPr/>
        </p:nvCxnSpPr>
        <p:spPr>
          <a:xfrm>
            <a:off x="3785329" y="4453826"/>
            <a:ext cx="639192" cy="496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E1A2F18-173C-4F8E-BC52-4A83B1D5EBCE}"/>
              </a:ext>
            </a:extLst>
          </p:cNvPr>
          <p:cNvCxnSpPr>
            <a:stCxn id="13" idx="6"/>
          </p:cNvCxnSpPr>
          <p:nvPr/>
        </p:nvCxnSpPr>
        <p:spPr>
          <a:xfrm>
            <a:off x="3785329" y="4340551"/>
            <a:ext cx="63919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6E30A43C-E43B-4117-8F9D-1D101F0BB75B}"/>
              </a:ext>
            </a:extLst>
          </p:cNvPr>
          <p:cNvSpPr/>
          <p:nvPr/>
        </p:nvSpPr>
        <p:spPr>
          <a:xfrm>
            <a:off x="4486663" y="3431135"/>
            <a:ext cx="639192" cy="4965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4788F06-4DC1-48C8-89EA-EE1CF9467855}"/>
              </a:ext>
            </a:extLst>
          </p:cNvPr>
          <p:cNvSpPr/>
          <p:nvPr/>
        </p:nvSpPr>
        <p:spPr>
          <a:xfrm>
            <a:off x="4481828" y="4092291"/>
            <a:ext cx="639192" cy="4965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E5928099-5F5D-441A-B1DB-960F023EC091}"/>
              </a:ext>
            </a:extLst>
          </p:cNvPr>
          <p:cNvSpPr/>
          <p:nvPr/>
        </p:nvSpPr>
        <p:spPr>
          <a:xfrm>
            <a:off x="4499584" y="4753447"/>
            <a:ext cx="639192" cy="4965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00F549E-DEBA-4A64-B8E2-0B008FA77048}"/>
              </a:ext>
            </a:extLst>
          </p:cNvPr>
          <p:cNvCxnSpPr>
            <a:stCxn id="13" idx="4"/>
          </p:cNvCxnSpPr>
          <p:nvPr/>
        </p:nvCxnSpPr>
        <p:spPr>
          <a:xfrm>
            <a:off x="3263278" y="4611320"/>
            <a:ext cx="0" cy="107926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4">
            <a:extLst>
              <a:ext uri="{FF2B5EF4-FFF2-40B4-BE49-F238E27FC236}">
                <a16:creationId xmlns:a16="http://schemas.microsoft.com/office/drawing/2014/main" id="{DBE4531E-C918-4FD5-9BCB-1B09B1E5A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367847"/>
              </p:ext>
            </p:extLst>
          </p:nvPr>
        </p:nvGraphicFramePr>
        <p:xfrm>
          <a:off x="1655077" y="5819769"/>
          <a:ext cx="553888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23148">
                  <a:extLst>
                    <a:ext uri="{9D8B030D-6E8A-4147-A177-3AD203B41FA5}">
                      <a16:colId xmlns:a16="http://schemas.microsoft.com/office/drawing/2014/main" val="1241444583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101392910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721481274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827439752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266343866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747128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00132"/>
                  </a:ext>
                </a:extLst>
              </a:tr>
            </a:tbl>
          </a:graphicData>
        </a:graphic>
      </p:graphicFrame>
      <p:sp>
        <p:nvSpPr>
          <p:cNvPr id="26" name="文字方塊 25">
            <a:extLst>
              <a:ext uri="{FF2B5EF4-FFF2-40B4-BE49-F238E27FC236}">
                <a16:creationId xmlns:a16="http://schemas.microsoft.com/office/drawing/2014/main" id="{B2AA5F43-8882-4C8B-A4D3-0D94D773B4CE}"/>
              </a:ext>
            </a:extLst>
          </p:cNvPr>
          <p:cNvSpPr txBox="1"/>
          <p:nvPr/>
        </p:nvSpPr>
        <p:spPr>
          <a:xfrm>
            <a:off x="366615" y="5349457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list: </a:t>
            </a:r>
            <a:r>
              <a:rPr lang="en-US" altLang="zh-TW" dirty="0" err="1"/>
              <a:t>unordered_set</a:t>
            </a:r>
            <a:endParaRPr lang="zh-TW" altLang="en-US" dirty="0"/>
          </a:p>
        </p:txBody>
      </p:sp>
      <p:cxnSp>
        <p:nvCxnSpPr>
          <p:cNvPr id="28" name="接點: 弧形 27">
            <a:extLst>
              <a:ext uri="{FF2B5EF4-FFF2-40B4-BE49-F238E27FC236}">
                <a16:creationId xmlns:a16="http://schemas.microsoft.com/office/drawing/2014/main" id="{4F719806-B13A-49FC-9C88-470590345598}"/>
              </a:ext>
            </a:extLst>
          </p:cNvPr>
          <p:cNvCxnSpPr>
            <a:cxnSpLocks/>
          </p:cNvCxnSpPr>
          <p:nvPr/>
        </p:nvCxnSpPr>
        <p:spPr>
          <a:xfrm flipV="1">
            <a:off x="5370990" y="2606288"/>
            <a:ext cx="1331651" cy="1073106"/>
          </a:xfrm>
          <a:prstGeom prst="curvedConnector3">
            <a:avLst>
              <a:gd name="adj1" fmla="val 15133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D88D8B-4B22-4460-9910-2819CDF5C83A}"/>
              </a:ext>
            </a:extLst>
          </p:cNvPr>
          <p:cNvSpPr txBox="1"/>
          <p:nvPr/>
        </p:nvSpPr>
        <p:spPr>
          <a:xfrm>
            <a:off x="3523927" y="341365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expand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176A0DC-300C-44FE-89F2-A70222B665DE}"/>
              </a:ext>
            </a:extLst>
          </p:cNvPr>
          <p:cNvSpPr txBox="1"/>
          <p:nvPr/>
        </p:nvSpPr>
        <p:spPr>
          <a:xfrm>
            <a:off x="7152206" y="34531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4"/>
                </a:solidFill>
              </a:rPr>
              <a:t>push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A8549B7-B0A9-42E3-98EC-E83EB817B381}"/>
              </a:ext>
            </a:extLst>
          </p:cNvPr>
          <p:cNvSpPr txBox="1"/>
          <p:nvPr/>
        </p:nvSpPr>
        <p:spPr>
          <a:xfrm>
            <a:off x="3213591" y="501394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insert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3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9D0D-FC0A-4C53-803C-15D5A698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HDA*</a:t>
            </a:r>
            <a:endParaRPr lang="zh-TW" alt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7718DDB0-80A4-4EE7-AC37-0FE16EA2E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91730"/>
              </p:ext>
            </p:extLst>
          </p:nvPr>
        </p:nvGraphicFramePr>
        <p:xfrm>
          <a:off x="2206224" y="1744985"/>
          <a:ext cx="553888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23148">
                  <a:extLst>
                    <a:ext uri="{9D8B030D-6E8A-4147-A177-3AD203B41FA5}">
                      <a16:colId xmlns:a16="http://schemas.microsoft.com/office/drawing/2014/main" val="1241444583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101392910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721481274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827439752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266343866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747128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00132"/>
                  </a:ext>
                </a:extLst>
              </a:tr>
            </a:tbl>
          </a:graphicData>
        </a:graphic>
      </p:graphicFrame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456E3DA-FA43-4491-9D5C-B78C69B1F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05182"/>
              </p:ext>
            </p:extLst>
          </p:nvPr>
        </p:nvGraphicFramePr>
        <p:xfrm>
          <a:off x="2206224" y="2115825"/>
          <a:ext cx="553888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23148">
                  <a:extLst>
                    <a:ext uri="{9D8B030D-6E8A-4147-A177-3AD203B41FA5}">
                      <a16:colId xmlns:a16="http://schemas.microsoft.com/office/drawing/2014/main" val="1241444583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101392910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721481274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827439752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266343866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747128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0013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5710ED-E944-4122-B3FE-36A8D782A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002467"/>
              </p:ext>
            </p:extLst>
          </p:nvPr>
        </p:nvGraphicFramePr>
        <p:xfrm>
          <a:off x="2206224" y="2486665"/>
          <a:ext cx="5538888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23148">
                  <a:extLst>
                    <a:ext uri="{9D8B030D-6E8A-4147-A177-3AD203B41FA5}">
                      <a16:colId xmlns:a16="http://schemas.microsoft.com/office/drawing/2014/main" val="1241444583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101392910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721481274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827439752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266343866"/>
                    </a:ext>
                  </a:extLst>
                </a:gridCol>
                <a:gridCol w="923148">
                  <a:extLst>
                    <a:ext uri="{9D8B030D-6E8A-4147-A177-3AD203B41FA5}">
                      <a16:colId xmlns:a16="http://schemas.microsoft.com/office/drawing/2014/main" val="2747128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00132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9905BA58-7A38-4C49-9E44-243D47EC7B90}"/>
              </a:ext>
            </a:extLst>
          </p:cNvPr>
          <p:cNvSpPr txBox="1"/>
          <p:nvPr/>
        </p:nvSpPr>
        <p:spPr>
          <a:xfrm>
            <a:off x="2574524" y="127000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concurrent_queue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7AC7F9-1C3A-4C40-B002-C253A46C1825}"/>
              </a:ext>
            </a:extLst>
          </p:cNvPr>
          <p:cNvSpPr/>
          <p:nvPr/>
        </p:nvSpPr>
        <p:spPr>
          <a:xfrm>
            <a:off x="1305017" y="3228346"/>
            <a:ext cx="2130641" cy="3243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00BEEC-0162-4E75-821C-F598ECD28F66}"/>
              </a:ext>
            </a:extLst>
          </p:cNvPr>
          <p:cNvSpPr/>
          <p:nvPr/>
        </p:nvSpPr>
        <p:spPr>
          <a:xfrm>
            <a:off x="3712345" y="3228346"/>
            <a:ext cx="2130641" cy="3243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7799EF-AD86-46C8-86C5-68DD5018572B}"/>
              </a:ext>
            </a:extLst>
          </p:cNvPr>
          <p:cNvSpPr/>
          <p:nvPr/>
        </p:nvSpPr>
        <p:spPr>
          <a:xfrm>
            <a:off x="6119673" y="3228345"/>
            <a:ext cx="2130641" cy="3243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表格 4">
            <a:extLst>
              <a:ext uri="{FF2B5EF4-FFF2-40B4-BE49-F238E27FC236}">
                <a16:creationId xmlns:a16="http://schemas.microsoft.com/office/drawing/2014/main" id="{4346D1F4-68AB-435A-976F-90EE5F0C4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939482"/>
              </p:ext>
            </p:extLst>
          </p:nvPr>
        </p:nvGraphicFramePr>
        <p:xfrm>
          <a:off x="1568824" y="3936610"/>
          <a:ext cx="1603026" cy="370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7171">
                  <a:extLst>
                    <a:ext uri="{9D8B030D-6E8A-4147-A177-3AD203B41FA5}">
                      <a16:colId xmlns:a16="http://schemas.microsoft.com/office/drawing/2014/main" val="1241444583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101392910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21481274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827439752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266343866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47128635"/>
                    </a:ext>
                  </a:extLst>
                </a:gridCol>
              </a:tblGrid>
              <a:tr h="3708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00132"/>
                  </a:ext>
                </a:extLst>
              </a:tr>
            </a:tbl>
          </a:graphicData>
        </a:graphic>
      </p:graphicFrame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FCE08DF9-CC5E-4CE2-9D94-1012D2ABA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627639"/>
              </p:ext>
            </p:extLst>
          </p:nvPr>
        </p:nvGraphicFramePr>
        <p:xfrm>
          <a:off x="1568824" y="5841856"/>
          <a:ext cx="1603026" cy="370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7171">
                  <a:extLst>
                    <a:ext uri="{9D8B030D-6E8A-4147-A177-3AD203B41FA5}">
                      <a16:colId xmlns:a16="http://schemas.microsoft.com/office/drawing/2014/main" val="1241444583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101392910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21481274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827439752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266343866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47128635"/>
                    </a:ext>
                  </a:extLst>
                </a:gridCol>
              </a:tblGrid>
              <a:tr h="3708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00132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514533-206D-4DA8-85E2-32B19A42B834}"/>
              </a:ext>
            </a:extLst>
          </p:cNvPr>
          <p:cNvSpPr txBox="1"/>
          <p:nvPr/>
        </p:nvSpPr>
        <p:spPr>
          <a:xfrm>
            <a:off x="1305017" y="3413771"/>
            <a:ext cx="171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priority_queue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0D263E1-EB93-42D2-B382-F22798BBE062}"/>
              </a:ext>
            </a:extLst>
          </p:cNvPr>
          <p:cNvSpPr txBox="1"/>
          <p:nvPr/>
        </p:nvSpPr>
        <p:spPr>
          <a:xfrm>
            <a:off x="1305017" y="5396392"/>
            <a:ext cx="171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unordered_set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表格 4">
            <a:extLst>
              <a:ext uri="{FF2B5EF4-FFF2-40B4-BE49-F238E27FC236}">
                <a16:creationId xmlns:a16="http://schemas.microsoft.com/office/drawing/2014/main" id="{AA4C2477-47BB-4382-8772-0F70CAF65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011795"/>
              </p:ext>
            </p:extLst>
          </p:nvPr>
        </p:nvGraphicFramePr>
        <p:xfrm>
          <a:off x="3976153" y="3850890"/>
          <a:ext cx="1603026" cy="370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7171">
                  <a:extLst>
                    <a:ext uri="{9D8B030D-6E8A-4147-A177-3AD203B41FA5}">
                      <a16:colId xmlns:a16="http://schemas.microsoft.com/office/drawing/2014/main" val="1241444583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101392910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21481274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827439752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266343866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47128635"/>
                    </a:ext>
                  </a:extLst>
                </a:gridCol>
              </a:tblGrid>
              <a:tr h="3708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00132"/>
                  </a:ext>
                </a:extLst>
              </a:tr>
            </a:tbl>
          </a:graphicData>
        </a:graphic>
      </p:graphicFrame>
      <p:graphicFrame>
        <p:nvGraphicFramePr>
          <p:cNvPr id="16" name="表格 4">
            <a:extLst>
              <a:ext uri="{FF2B5EF4-FFF2-40B4-BE49-F238E27FC236}">
                <a16:creationId xmlns:a16="http://schemas.microsoft.com/office/drawing/2014/main" id="{1B2807C3-52F9-49AE-A21A-C21A62C88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326593"/>
              </p:ext>
            </p:extLst>
          </p:nvPr>
        </p:nvGraphicFramePr>
        <p:xfrm>
          <a:off x="3976153" y="5841856"/>
          <a:ext cx="1603026" cy="370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7171">
                  <a:extLst>
                    <a:ext uri="{9D8B030D-6E8A-4147-A177-3AD203B41FA5}">
                      <a16:colId xmlns:a16="http://schemas.microsoft.com/office/drawing/2014/main" val="1241444583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101392910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21481274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827439752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266343866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47128635"/>
                    </a:ext>
                  </a:extLst>
                </a:gridCol>
              </a:tblGrid>
              <a:tr h="3708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00132"/>
                  </a:ext>
                </a:extLst>
              </a:tr>
            </a:tbl>
          </a:graphicData>
        </a:graphic>
      </p:graphicFrame>
      <p:graphicFrame>
        <p:nvGraphicFramePr>
          <p:cNvPr id="17" name="表格 4">
            <a:extLst>
              <a:ext uri="{FF2B5EF4-FFF2-40B4-BE49-F238E27FC236}">
                <a16:creationId xmlns:a16="http://schemas.microsoft.com/office/drawing/2014/main" id="{FE82F021-6108-4A04-A613-0D127BA70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648497"/>
              </p:ext>
            </p:extLst>
          </p:nvPr>
        </p:nvGraphicFramePr>
        <p:xfrm>
          <a:off x="6382001" y="3850890"/>
          <a:ext cx="1603026" cy="370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7171">
                  <a:extLst>
                    <a:ext uri="{9D8B030D-6E8A-4147-A177-3AD203B41FA5}">
                      <a16:colId xmlns:a16="http://schemas.microsoft.com/office/drawing/2014/main" val="1241444583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101392910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21481274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827439752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266343866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47128635"/>
                    </a:ext>
                  </a:extLst>
                </a:gridCol>
              </a:tblGrid>
              <a:tr h="3708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00132"/>
                  </a:ext>
                </a:extLst>
              </a:tr>
            </a:tbl>
          </a:graphicData>
        </a:graphic>
      </p:graphicFrame>
      <p:graphicFrame>
        <p:nvGraphicFramePr>
          <p:cNvPr id="18" name="表格 4">
            <a:extLst>
              <a:ext uri="{FF2B5EF4-FFF2-40B4-BE49-F238E27FC236}">
                <a16:creationId xmlns:a16="http://schemas.microsoft.com/office/drawing/2014/main" id="{8700AD91-E15E-4DD1-A7E5-8ACF7AAA9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435412"/>
              </p:ext>
            </p:extLst>
          </p:nvPr>
        </p:nvGraphicFramePr>
        <p:xfrm>
          <a:off x="6382001" y="5841856"/>
          <a:ext cx="1603026" cy="370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7171">
                  <a:extLst>
                    <a:ext uri="{9D8B030D-6E8A-4147-A177-3AD203B41FA5}">
                      <a16:colId xmlns:a16="http://schemas.microsoft.com/office/drawing/2014/main" val="1241444583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101392910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21481274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827439752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266343866"/>
                    </a:ext>
                  </a:extLst>
                </a:gridCol>
                <a:gridCol w="267171">
                  <a:extLst>
                    <a:ext uri="{9D8B030D-6E8A-4147-A177-3AD203B41FA5}">
                      <a16:colId xmlns:a16="http://schemas.microsoft.com/office/drawing/2014/main" val="2747128635"/>
                    </a:ext>
                  </a:extLst>
                </a:gridCol>
              </a:tblGrid>
              <a:tr h="3708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00132"/>
                  </a:ext>
                </a:extLst>
              </a:tr>
            </a:tbl>
          </a:graphicData>
        </a:graphic>
      </p:graphicFrame>
      <p:sp>
        <p:nvSpPr>
          <p:cNvPr id="19" name="橢圓 18">
            <a:extLst>
              <a:ext uri="{FF2B5EF4-FFF2-40B4-BE49-F238E27FC236}">
                <a16:creationId xmlns:a16="http://schemas.microsoft.com/office/drawing/2014/main" id="{11822568-A3C3-480A-94F8-E37C79BC7B34}"/>
              </a:ext>
            </a:extLst>
          </p:cNvPr>
          <p:cNvSpPr/>
          <p:nvPr/>
        </p:nvSpPr>
        <p:spPr>
          <a:xfrm>
            <a:off x="2127748" y="1640465"/>
            <a:ext cx="2975144" cy="5415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C8902DFF-4982-4015-A713-FCA58869CDF4}"/>
              </a:ext>
            </a:extLst>
          </p:cNvPr>
          <p:cNvSpPr/>
          <p:nvPr/>
        </p:nvSpPr>
        <p:spPr>
          <a:xfrm rot="11095688">
            <a:off x="209660" y="1884767"/>
            <a:ext cx="3276548" cy="2184935"/>
          </a:xfrm>
          <a:prstGeom prst="arc">
            <a:avLst>
              <a:gd name="adj1" fmla="val 17253498"/>
              <a:gd name="adj2" fmla="val 605652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D9305671-E530-4C73-9DA4-DE0F05AC7A45}"/>
              </a:ext>
            </a:extLst>
          </p:cNvPr>
          <p:cNvSpPr/>
          <p:nvPr/>
        </p:nvSpPr>
        <p:spPr>
          <a:xfrm rot="6449705">
            <a:off x="1447060" y="3955402"/>
            <a:ext cx="115410" cy="16384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368C285-400D-4C48-89AD-D1D061A903D9}"/>
              </a:ext>
            </a:extLst>
          </p:cNvPr>
          <p:cNvSpPr txBox="1"/>
          <p:nvPr/>
        </p:nvSpPr>
        <p:spPr>
          <a:xfrm>
            <a:off x="338374" y="2269816"/>
            <a:ext cx="1996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pop all elements</a:t>
            </a:r>
          </a:p>
          <a:p>
            <a:r>
              <a:rPr lang="en-US" altLang="zh-TW" dirty="0">
                <a:solidFill>
                  <a:srgbClr val="7030A0"/>
                </a:solidFill>
              </a:rPr>
              <a:t>and push them</a:t>
            </a:r>
          </a:p>
          <a:p>
            <a:r>
              <a:rPr lang="en-US" altLang="zh-TW" dirty="0">
                <a:solidFill>
                  <a:srgbClr val="7030A0"/>
                </a:solidFill>
              </a:rPr>
              <a:t>into local queue  </a:t>
            </a:r>
          </a:p>
          <a:p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56" name="弧形 55">
            <a:extLst>
              <a:ext uri="{FF2B5EF4-FFF2-40B4-BE49-F238E27FC236}">
                <a16:creationId xmlns:a16="http://schemas.microsoft.com/office/drawing/2014/main" id="{5F0B8E76-6C8B-407B-A5EF-9A8710B3EA67}"/>
              </a:ext>
            </a:extLst>
          </p:cNvPr>
          <p:cNvSpPr/>
          <p:nvPr/>
        </p:nvSpPr>
        <p:spPr>
          <a:xfrm>
            <a:off x="655768" y="4221726"/>
            <a:ext cx="1793008" cy="984210"/>
          </a:xfrm>
          <a:prstGeom prst="arc">
            <a:avLst>
              <a:gd name="adj1" fmla="val 5464381"/>
              <a:gd name="adj2" fmla="val 1631072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C7397E1-77AF-4E3E-98A6-FCC918A06169}"/>
              </a:ext>
            </a:extLst>
          </p:cNvPr>
          <p:cNvSpPr txBox="1"/>
          <p:nvPr/>
        </p:nvSpPr>
        <p:spPr>
          <a:xfrm>
            <a:off x="-78362" y="4609529"/>
            <a:ext cx="2390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7030A0"/>
                </a:solidFill>
              </a:rPr>
              <a:t>extract state with min f</a:t>
            </a:r>
            <a:endParaRPr lang="zh-TW" altLang="en-US" sz="1600" dirty="0">
              <a:solidFill>
                <a:srgbClr val="7030A0"/>
              </a:solidFill>
            </a:endParaRPr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CE511145-2833-4C72-B096-D5A13265D84E}"/>
              </a:ext>
            </a:extLst>
          </p:cNvPr>
          <p:cNvSpPr/>
          <p:nvPr/>
        </p:nvSpPr>
        <p:spPr>
          <a:xfrm rot="5400000">
            <a:off x="1510681" y="5128733"/>
            <a:ext cx="115410" cy="16384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A076AB91-028D-4DBA-ADCE-54FD2617CE89}"/>
              </a:ext>
            </a:extLst>
          </p:cNvPr>
          <p:cNvSpPr/>
          <p:nvPr/>
        </p:nvSpPr>
        <p:spPr>
          <a:xfrm>
            <a:off x="1644104" y="5076115"/>
            <a:ext cx="590163" cy="2901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AED191C-952B-46EB-A1DA-CA9C430D6715}"/>
              </a:ext>
            </a:extLst>
          </p:cNvPr>
          <p:cNvCxnSpPr>
            <a:cxnSpLocks/>
          </p:cNvCxnSpPr>
          <p:nvPr/>
        </p:nvCxnSpPr>
        <p:spPr>
          <a:xfrm flipH="1">
            <a:off x="1723519" y="5373595"/>
            <a:ext cx="91428" cy="5091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B2D6BA7-D64F-4636-91EA-56AD9F686BE4}"/>
              </a:ext>
            </a:extLst>
          </p:cNvPr>
          <p:cNvCxnSpPr>
            <a:cxnSpLocks/>
          </p:cNvCxnSpPr>
          <p:nvPr/>
        </p:nvCxnSpPr>
        <p:spPr>
          <a:xfrm flipV="1">
            <a:off x="2234267" y="4823782"/>
            <a:ext cx="948639" cy="313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292B626-1104-4667-90EA-E99D07DE2E06}"/>
              </a:ext>
            </a:extLst>
          </p:cNvPr>
          <p:cNvCxnSpPr>
            <a:cxnSpLocks/>
          </p:cNvCxnSpPr>
          <p:nvPr/>
        </p:nvCxnSpPr>
        <p:spPr>
          <a:xfrm>
            <a:off x="2276125" y="5214184"/>
            <a:ext cx="1061879" cy="69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D91A743-7596-4F98-91DD-40F6255B50CC}"/>
              </a:ext>
            </a:extLst>
          </p:cNvPr>
          <p:cNvCxnSpPr>
            <a:cxnSpLocks/>
          </p:cNvCxnSpPr>
          <p:nvPr/>
        </p:nvCxnSpPr>
        <p:spPr>
          <a:xfrm>
            <a:off x="2232813" y="5268654"/>
            <a:ext cx="950534" cy="279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DAD11474-D356-4723-98E3-0C67299A09B5}"/>
              </a:ext>
            </a:extLst>
          </p:cNvPr>
          <p:cNvSpPr/>
          <p:nvPr/>
        </p:nvSpPr>
        <p:spPr>
          <a:xfrm>
            <a:off x="3218867" y="4613394"/>
            <a:ext cx="590163" cy="2901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F07AA485-4ED4-475D-BA23-C647A587AA54}"/>
              </a:ext>
            </a:extLst>
          </p:cNvPr>
          <p:cNvSpPr/>
          <p:nvPr/>
        </p:nvSpPr>
        <p:spPr>
          <a:xfrm>
            <a:off x="3376572" y="5061571"/>
            <a:ext cx="590163" cy="2901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F98F6F0E-90CC-4318-B855-2799F43FCEEE}"/>
              </a:ext>
            </a:extLst>
          </p:cNvPr>
          <p:cNvSpPr/>
          <p:nvPr/>
        </p:nvSpPr>
        <p:spPr>
          <a:xfrm>
            <a:off x="3228865" y="5432412"/>
            <a:ext cx="590163" cy="2901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接點: 弧形 73">
            <a:extLst>
              <a:ext uri="{FF2B5EF4-FFF2-40B4-BE49-F238E27FC236}">
                <a16:creationId xmlns:a16="http://schemas.microsoft.com/office/drawing/2014/main" id="{B214DED6-7C62-4C77-807C-CD8E2844089E}"/>
              </a:ext>
            </a:extLst>
          </p:cNvPr>
          <p:cNvCxnSpPr>
            <a:cxnSpLocks/>
          </p:cNvCxnSpPr>
          <p:nvPr/>
        </p:nvCxnSpPr>
        <p:spPr>
          <a:xfrm flipV="1">
            <a:off x="4056719" y="2552843"/>
            <a:ext cx="3965080" cy="2640041"/>
          </a:xfrm>
          <a:prstGeom prst="curvedConnector3">
            <a:avLst>
              <a:gd name="adj1" fmla="val 137767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D79A616-55A0-4568-BEB5-80CED2C058CA}"/>
              </a:ext>
            </a:extLst>
          </p:cNvPr>
          <p:cNvSpPr txBox="1"/>
          <p:nvPr/>
        </p:nvSpPr>
        <p:spPr>
          <a:xfrm>
            <a:off x="8010966" y="1515660"/>
            <a:ext cx="2605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determine which queue to push by hashing    </a:t>
            </a:r>
          </a:p>
          <a:p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506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3A33F-561B-48EA-A295-5F5ABB20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Heuristic Calculation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EC566E-6168-4A4D-9C56-81433F6E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5" y="1744834"/>
            <a:ext cx="9876376" cy="16841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1C4085-4A85-49B1-A04A-44828B61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25" y="4112150"/>
            <a:ext cx="9876376" cy="1684166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7D455D1D-6FDC-4B6A-A29F-26F678479B5B}"/>
              </a:ext>
            </a:extLst>
          </p:cNvPr>
          <p:cNvSpPr/>
          <p:nvPr/>
        </p:nvSpPr>
        <p:spPr>
          <a:xfrm>
            <a:off x="5193832" y="3537321"/>
            <a:ext cx="452761" cy="443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97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E7CFD-8C4E-4AF6-90E2-D8A434CF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D97D50-00C9-4CF9-8256-7C222C7C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32" y="3025656"/>
            <a:ext cx="6805250" cy="37341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A37287F-9BB9-4053-8979-2D4890F5C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23" y="1364352"/>
            <a:ext cx="6820491" cy="166130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6442F57D-E2D0-4934-8F9B-861B36AAAD7B}"/>
              </a:ext>
            </a:extLst>
          </p:cNvPr>
          <p:cNvSpPr/>
          <p:nvPr/>
        </p:nvSpPr>
        <p:spPr>
          <a:xfrm>
            <a:off x="1447060" y="3577701"/>
            <a:ext cx="5007006" cy="7279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82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0FB5BC-3837-417F-A197-C1FE96BC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Speed-up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0B7C371-99D1-4370-BD53-E6F8659D9215}"/>
              </a:ext>
            </a:extLst>
          </p:cNvPr>
          <p:cNvSpPr/>
          <p:nvPr/>
        </p:nvSpPr>
        <p:spPr>
          <a:xfrm>
            <a:off x="3782187" y="2183912"/>
            <a:ext cx="2530138" cy="1162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7030A0"/>
                </a:solidFill>
              </a:rPr>
              <a:t>Serial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837DDE7-34A7-41BA-97B8-7143D21B1C3C}"/>
              </a:ext>
            </a:extLst>
          </p:cNvPr>
          <p:cNvSpPr/>
          <p:nvPr/>
        </p:nvSpPr>
        <p:spPr>
          <a:xfrm>
            <a:off x="831607" y="4675749"/>
            <a:ext cx="2530138" cy="1162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7030A0"/>
                </a:solidFill>
              </a:rPr>
              <a:t>Parallelized heuristic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28E4A1D-78D2-4291-BE3E-08A8197F445F}"/>
              </a:ext>
            </a:extLst>
          </p:cNvPr>
          <p:cNvSpPr/>
          <p:nvPr/>
        </p:nvSpPr>
        <p:spPr>
          <a:xfrm>
            <a:off x="6732767" y="4675750"/>
            <a:ext cx="2530138" cy="1162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7030A0"/>
                </a:solidFill>
              </a:rPr>
              <a:t>Parallelized heuristic +</a:t>
            </a:r>
          </a:p>
          <a:p>
            <a:pPr algn="ctr"/>
            <a:r>
              <a:rPr lang="en-US" altLang="zh-TW" dirty="0">
                <a:solidFill>
                  <a:srgbClr val="7030A0"/>
                </a:solidFill>
              </a:rPr>
              <a:t>HDA*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14F0516F-F1F5-4A5F-A77E-4C602D1C1B14}"/>
              </a:ext>
            </a:extLst>
          </p:cNvPr>
          <p:cNvSpPr/>
          <p:nvPr/>
        </p:nvSpPr>
        <p:spPr>
          <a:xfrm>
            <a:off x="4854875" y="3798681"/>
            <a:ext cx="390618" cy="46163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6658152F-2EFF-40B8-B406-BEC12600AD84}"/>
              </a:ext>
            </a:extLst>
          </p:cNvPr>
          <p:cNvSpPr/>
          <p:nvPr/>
        </p:nvSpPr>
        <p:spPr>
          <a:xfrm rot="2352251">
            <a:off x="3046744" y="3727187"/>
            <a:ext cx="390618" cy="46163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BADE627-46ED-4CD9-97A1-D34AE99DB5D5}"/>
              </a:ext>
            </a:extLst>
          </p:cNvPr>
          <p:cNvSpPr txBox="1"/>
          <p:nvPr/>
        </p:nvSpPr>
        <p:spPr>
          <a:xfrm>
            <a:off x="3448602" y="377333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4.5x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FA3F5D0-3D14-43F0-ADAF-BF686EC9012A}"/>
              </a:ext>
            </a:extLst>
          </p:cNvPr>
          <p:cNvSpPr/>
          <p:nvPr/>
        </p:nvSpPr>
        <p:spPr>
          <a:xfrm>
            <a:off x="3782187" y="4675750"/>
            <a:ext cx="2530138" cy="1162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7030A0"/>
                </a:solidFill>
              </a:rPr>
              <a:t>HDA*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35D277FB-0EA1-477B-8DA8-842F6F8AA879}"/>
              </a:ext>
            </a:extLst>
          </p:cNvPr>
          <p:cNvSpPr/>
          <p:nvPr/>
        </p:nvSpPr>
        <p:spPr>
          <a:xfrm rot="19247749" flipH="1">
            <a:off x="6609565" y="3727186"/>
            <a:ext cx="390618" cy="46163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C4630A5-8B3F-497D-BE13-4093F1783FA3}"/>
              </a:ext>
            </a:extLst>
          </p:cNvPr>
          <p:cNvSpPr txBox="1"/>
          <p:nvPr/>
        </p:nvSpPr>
        <p:spPr>
          <a:xfrm>
            <a:off x="5245493" y="377333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5~10x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6323BB8-9C30-4587-9102-D4926170D5B9}"/>
              </a:ext>
            </a:extLst>
          </p:cNvPr>
          <p:cNvSpPr txBox="1"/>
          <p:nvPr/>
        </p:nvSpPr>
        <p:spPr>
          <a:xfrm>
            <a:off x="7004463" y="377333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5~10x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語音泡泡: 橢圓形 2">
            <a:extLst>
              <a:ext uri="{FF2B5EF4-FFF2-40B4-BE49-F238E27FC236}">
                <a16:creationId xmlns:a16="http://schemas.microsoft.com/office/drawing/2014/main" id="{9247D426-820A-4E6E-8D53-59AC97542056}"/>
              </a:ext>
            </a:extLst>
          </p:cNvPr>
          <p:cNvSpPr/>
          <p:nvPr/>
        </p:nvSpPr>
        <p:spPr>
          <a:xfrm>
            <a:off x="8268606" y="2716567"/>
            <a:ext cx="3503184" cy="1583929"/>
          </a:xfrm>
          <a:prstGeom prst="wedgeEllipseCallou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HDA*</a:t>
            </a:r>
            <a:r>
              <a:rPr lang="zh-TW" altLang="en-US" dirty="0">
                <a:solidFill>
                  <a:srgbClr val="FF0000"/>
                </a:solidFill>
              </a:rPr>
              <a:t>已充分利用</a:t>
            </a:r>
            <a:r>
              <a:rPr lang="en-US" altLang="zh-TW" dirty="0" err="1">
                <a:solidFill>
                  <a:srgbClr val="FF0000"/>
                </a:solidFill>
              </a:rPr>
              <a:t>cpu</a:t>
            </a:r>
            <a:r>
              <a:rPr lang="zh-TW" altLang="en-US" dirty="0">
                <a:solidFill>
                  <a:srgbClr val="FF0000"/>
                </a:solidFill>
              </a:rPr>
              <a:t>每個</a:t>
            </a:r>
            <a:r>
              <a:rPr lang="en-US" altLang="zh-TW" dirty="0">
                <a:solidFill>
                  <a:srgbClr val="FF0000"/>
                </a:solidFill>
              </a:rPr>
              <a:t>core</a:t>
            </a:r>
            <a:r>
              <a:rPr lang="zh-TW" altLang="en-US" dirty="0">
                <a:solidFill>
                  <a:srgbClr val="FF0000"/>
                </a:solidFill>
              </a:rPr>
              <a:t>的效能。再將</a:t>
            </a:r>
            <a:r>
              <a:rPr lang="en-US" altLang="zh-TW" dirty="0">
                <a:solidFill>
                  <a:srgbClr val="FF0000"/>
                </a:solidFill>
              </a:rPr>
              <a:t>heuristic parallelized</a:t>
            </a:r>
            <a:r>
              <a:rPr lang="zh-TW" altLang="en-US" dirty="0">
                <a:solidFill>
                  <a:srgbClr val="FF0000"/>
                </a:solidFill>
              </a:rPr>
              <a:t>反而可能拖慢執行效率。</a:t>
            </a:r>
          </a:p>
        </p:txBody>
      </p:sp>
    </p:spTree>
    <p:extLst>
      <p:ext uri="{BB962C8B-B14F-4D97-AF65-F5344CB8AC3E}">
        <p14:creationId xmlns:p14="http://schemas.microsoft.com/office/powerpoint/2010/main" val="1565980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D50DF-E902-4CA8-AD59-B7FC166B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搜尋複雜度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899E0A-C844-40C5-91A7-20864FE7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指數複雜度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F1DBAE5-917C-4E46-BA74-F9B546008F25}"/>
              </a:ext>
            </a:extLst>
          </p:cNvPr>
          <p:cNvCxnSpPr>
            <a:cxnSpLocks/>
          </p:cNvCxnSpPr>
          <p:nvPr/>
        </p:nvCxnSpPr>
        <p:spPr>
          <a:xfrm flipV="1">
            <a:off x="1278384" y="5703804"/>
            <a:ext cx="2556769" cy="2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C2FC61B-1525-4BC3-988D-B5BDFA0F2D89}"/>
              </a:ext>
            </a:extLst>
          </p:cNvPr>
          <p:cNvCxnSpPr>
            <a:cxnSpLocks/>
          </p:cNvCxnSpPr>
          <p:nvPr/>
        </p:nvCxnSpPr>
        <p:spPr>
          <a:xfrm flipV="1">
            <a:off x="1497366" y="3429000"/>
            <a:ext cx="0" cy="2510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8">
            <a:extLst>
              <a:ext uri="{FF2B5EF4-FFF2-40B4-BE49-F238E27FC236}">
                <a16:creationId xmlns:a16="http://schemas.microsoft.com/office/drawing/2014/main" id="{A8AAB845-CF0D-4DFB-BDDC-C6900EC52D03}"/>
              </a:ext>
            </a:extLst>
          </p:cNvPr>
          <p:cNvSpPr/>
          <p:nvPr/>
        </p:nvSpPr>
        <p:spPr>
          <a:xfrm rot="5400000">
            <a:off x="-497747" y="1699380"/>
            <a:ext cx="4048535" cy="3960312"/>
          </a:xfrm>
          <a:prstGeom prst="arc">
            <a:avLst>
              <a:gd name="adj1" fmla="val 16315947"/>
              <a:gd name="adj2" fmla="val 0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1421771-4135-4BA0-A904-0CEB301A9F74}"/>
              </a:ext>
            </a:extLst>
          </p:cNvPr>
          <p:cNvSpPr txBox="1"/>
          <p:nvPr/>
        </p:nvSpPr>
        <p:spPr>
          <a:xfrm>
            <a:off x="3977336" y="551913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steps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BE4778-FC68-4BF6-B684-2AB334B64A7E}"/>
              </a:ext>
            </a:extLst>
          </p:cNvPr>
          <p:cNvSpPr txBox="1"/>
          <p:nvPr/>
        </p:nvSpPr>
        <p:spPr>
          <a:xfrm>
            <a:off x="1135226" y="292907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nodes</a:t>
            </a:r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785D257-CC09-450C-A092-364CA21066CF}"/>
              </a:ext>
            </a:extLst>
          </p:cNvPr>
          <p:cNvCxnSpPr/>
          <p:nvPr/>
        </p:nvCxnSpPr>
        <p:spPr>
          <a:xfrm>
            <a:off x="2840854" y="5202732"/>
            <a:ext cx="0" cy="50107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2AAB238-CBC6-4CAB-A8D3-AF1E200D072F}"/>
              </a:ext>
            </a:extLst>
          </p:cNvPr>
          <p:cNvCxnSpPr>
            <a:cxnSpLocks/>
          </p:cNvCxnSpPr>
          <p:nvPr/>
        </p:nvCxnSpPr>
        <p:spPr>
          <a:xfrm>
            <a:off x="3055398" y="4998128"/>
            <a:ext cx="0" cy="70567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2ECA773-4763-47DE-B8CC-1EC62035E0C3}"/>
              </a:ext>
            </a:extLst>
          </p:cNvPr>
          <p:cNvCxnSpPr>
            <a:cxnSpLocks/>
          </p:cNvCxnSpPr>
          <p:nvPr/>
        </p:nvCxnSpPr>
        <p:spPr>
          <a:xfrm flipH="1">
            <a:off x="1497366" y="5192488"/>
            <a:ext cx="1309938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5A118AC-0605-48A4-A57D-9D8A3EB82EC0}"/>
              </a:ext>
            </a:extLst>
          </p:cNvPr>
          <p:cNvCxnSpPr>
            <a:cxnSpLocks/>
          </p:cNvCxnSpPr>
          <p:nvPr/>
        </p:nvCxnSpPr>
        <p:spPr>
          <a:xfrm flipH="1">
            <a:off x="1497366" y="4989781"/>
            <a:ext cx="148009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6AF9ECF-2F66-41ED-84FC-445D0899CC92}"/>
              </a:ext>
            </a:extLst>
          </p:cNvPr>
          <p:cNvSpPr txBox="1"/>
          <p:nvPr/>
        </p:nvSpPr>
        <p:spPr>
          <a:xfrm>
            <a:off x="2736046" y="576286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7  8</a:t>
            </a:r>
            <a:endParaRPr lang="zh-TW" altLang="en-US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B98E06-A222-4CD0-977B-C891BBFFB571}"/>
              </a:ext>
            </a:extLst>
          </p:cNvPr>
          <p:cNvSpPr txBox="1"/>
          <p:nvPr/>
        </p:nvSpPr>
        <p:spPr>
          <a:xfrm>
            <a:off x="4826905" y="2792320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Serial BFS search ,</a:t>
            </a:r>
          </a:p>
          <a:p>
            <a:r>
              <a:rPr lang="en-US" altLang="zh-TW" dirty="0"/>
              <a:t>Random generated 7-steps cases 10 times :</a:t>
            </a:r>
          </a:p>
        </p:txBody>
      </p:sp>
      <p:graphicFrame>
        <p:nvGraphicFramePr>
          <p:cNvPr id="24" name="表格 24">
            <a:extLst>
              <a:ext uri="{FF2B5EF4-FFF2-40B4-BE49-F238E27FC236}">
                <a16:creationId xmlns:a16="http://schemas.microsoft.com/office/drawing/2014/main" id="{1C9BF787-2734-4148-97F2-6A2112EBA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475103"/>
              </p:ext>
            </p:extLst>
          </p:nvPr>
        </p:nvGraphicFramePr>
        <p:xfrm>
          <a:off x="4826905" y="3744263"/>
          <a:ext cx="5687082" cy="112963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895694">
                  <a:extLst>
                    <a:ext uri="{9D8B030D-6E8A-4147-A177-3AD203B41FA5}">
                      <a16:colId xmlns:a16="http://schemas.microsoft.com/office/drawing/2014/main" val="1973929555"/>
                    </a:ext>
                  </a:extLst>
                </a:gridCol>
                <a:gridCol w="1895694">
                  <a:extLst>
                    <a:ext uri="{9D8B030D-6E8A-4147-A177-3AD203B41FA5}">
                      <a16:colId xmlns:a16="http://schemas.microsoft.com/office/drawing/2014/main" val="2536747688"/>
                    </a:ext>
                  </a:extLst>
                </a:gridCol>
                <a:gridCol w="1895694">
                  <a:extLst>
                    <a:ext uri="{9D8B030D-6E8A-4147-A177-3AD203B41FA5}">
                      <a16:colId xmlns:a16="http://schemas.microsoft.com/office/drawing/2014/main" val="2059272224"/>
                    </a:ext>
                  </a:extLst>
                </a:gridCol>
              </a:tblGrid>
              <a:tr h="37654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min case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max case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06056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num of node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1033390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7922840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718235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execution time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13090.7 </a:t>
                      </a:r>
                      <a:r>
                        <a:rPr lang="en-US" altLang="zh-TW" dirty="0" err="1"/>
                        <a:t>ms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86503.4 </a:t>
                      </a:r>
                      <a:r>
                        <a:rPr lang="en-US" altLang="zh-TW" dirty="0" err="1"/>
                        <a:t>ms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423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83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E764D4-B999-4583-A783-1ED411BA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測資 </a:t>
            </a:r>
            <a:r>
              <a:rPr lang="en-US" altLang="zh-TW" dirty="0"/>
              <a:t>- 8</a:t>
            </a:r>
            <a:r>
              <a:rPr lang="zh-TW" altLang="en-US" dirty="0"/>
              <a:t>步解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714ED7-AEEA-41A0-BED9-7C04795D7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690" y="2095384"/>
            <a:ext cx="1699407" cy="2667231"/>
          </a:xfrm>
          <a:prstGeom prst="rect">
            <a:avLst/>
          </a:prstGeom>
        </p:spPr>
      </p:pic>
      <p:pic>
        <p:nvPicPr>
          <p:cNvPr id="5" name="Ubuntu 64-bit - VMware Workstation 2021-12-20 12-21-51">
            <a:hlinkClick r:id="" action="ppaction://media"/>
            <a:extLst>
              <a:ext uri="{FF2B5EF4-FFF2-40B4-BE49-F238E27FC236}">
                <a16:creationId xmlns:a16="http://schemas.microsoft.com/office/drawing/2014/main" id="{6B83D390-2318-4CAD-871B-06B0922554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86"/>
                </p14:media>
              </p:ext>
            </p:extLst>
          </p:nvPr>
        </p:nvPicPr>
        <p:blipFill rotWithShape="1">
          <a:blip r:embed="rId5"/>
          <a:srcRect l="23237" t="24873" r="48267" b="28107"/>
          <a:stretch>
            <a:fillRect/>
          </a:stretch>
        </p:blipFill>
        <p:spPr>
          <a:xfrm>
            <a:off x="4083728" y="1542405"/>
            <a:ext cx="4873840" cy="42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7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424EE5-6106-430E-9FCA-2879C178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</a:t>
            </a:r>
          </a:p>
        </p:txBody>
      </p:sp>
      <p:graphicFrame>
        <p:nvGraphicFramePr>
          <p:cNvPr id="4" name="表格 24">
            <a:extLst>
              <a:ext uri="{FF2B5EF4-FFF2-40B4-BE49-F238E27FC236}">
                <a16:creationId xmlns:a16="http://schemas.microsoft.com/office/drawing/2014/main" id="{FB68EF1F-EC0F-4E7B-BA50-7E0F75380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56200"/>
              </p:ext>
            </p:extLst>
          </p:nvPr>
        </p:nvGraphicFramePr>
        <p:xfrm>
          <a:off x="1275837" y="2048628"/>
          <a:ext cx="7184584" cy="112963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96146">
                  <a:extLst>
                    <a:ext uri="{9D8B030D-6E8A-4147-A177-3AD203B41FA5}">
                      <a16:colId xmlns:a16="http://schemas.microsoft.com/office/drawing/2014/main" val="1973929555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536747688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059272224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355289820"/>
                    </a:ext>
                  </a:extLst>
                </a:gridCol>
              </a:tblGrid>
              <a:tr h="37654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BFS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IDA*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06056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serial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363247.479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40722.683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53366.825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718235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parallel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36112.703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4203.660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7856.956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423177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FD1976E2-D3F7-4BD4-A8AB-C9D2BE8A7258}"/>
              </a:ext>
            </a:extLst>
          </p:cNvPr>
          <p:cNvSpPr txBox="1"/>
          <p:nvPr/>
        </p:nvSpPr>
        <p:spPr>
          <a:xfrm>
            <a:off x="8639798" y="280892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 </a:t>
            </a:r>
            <a:r>
              <a:rPr lang="en-US" altLang="zh-TW" dirty="0" err="1"/>
              <a:t>ms</a:t>
            </a:r>
            <a:r>
              <a:rPr lang="en-US" altLang="zh-TW" dirty="0"/>
              <a:t> )</a:t>
            </a:r>
            <a:endParaRPr lang="zh-TW" altLang="en-US" dirty="0"/>
          </a:p>
        </p:txBody>
      </p:sp>
      <p:sp>
        <p:nvSpPr>
          <p:cNvPr id="3" name="箭號: 向上 2">
            <a:extLst>
              <a:ext uri="{FF2B5EF4-FFF2-40B4-BE49-F238E27FC236}">
                <a16:creationId xmlns:a16="http://schemas.microsoft.com/office/drawing/2014/main" id="{0B7332B0-31FC-4026-B13F-42EB95B2AF86}"/>
              </a:ext>
            </a:extLst>
          </p:cNvPr>
          <p:cNvSpPr/>
          <p:nvPr/>
        </p:nvSpPr>
        <p:spPr>
          <a:xfrm>
            <a:off x="3826275" y="3383449"/>
            <a:ext cx="292963" cy="47833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上 5">
            <a:extLst>
              <a:ext uri="{FF2B5EF4-FFF2-40B4-BE49-F238E27FC236}">
                <a16:creationId xmlns:a16="http://schemas.microsoft.com/office/drawing/2014/main" id="{6CF3C7D4-EF7F-4BDA-9EF5-B6D6FE83054F}"/>
              </a:ext>
            </a:extLst>
          </p:cNvPr>
          <p:cNvSpPr/>
          <p:nvPr/>
        </p:nvSpPr>
        <p:spPr>
          <a:xfrm>
            <a:off x="5603288" y="3365693"/>
            <a:ext cx="292963" cy="47833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上 6">
            <a:extLst>
              <a:ext uri="{FF2B5EF4-FFF2-40B4-BE49-F238E27FC236}">
                <a16:creationId xmlns:a16="http://schemas.microsoft.com/office/drawing/2014/main" id="{6B1A1A8A-4A6A-41CC-8BE7-CE09A8B39DA5}"/>
              </a:ext>
            </a:extLst>
          </p:cNvPr>
          <p:cNvSpPr/>
          <p:nvPr/>
        </p:nvSpPr>
        <p:spPr>
          <a:xfrm>
            <a:off x="7380302" y="3383449"/>
            <a:ext cx="292963" cy="47833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6E30BA1-D22F-4625-AFD9-A0391B98C6AB}"/>
              </a:ext>
            </a:extLst>
          </p:cNvPr>
          <p:cNvSpPr txBox="1"/>
          <p:nvPr/>
        </p:nvSpPr>
        <p:spPr>
          <a:xfrm>
            <a:off x="3641575" y="3951566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10x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290E10-CE66-4E73-A4A1-0C2E05CBAFA2}"/>
              </a:ext>
            </a:extLst>
          </p:cNvPr>
          <p:cNvSpPr txBox="1"/>
          <p:nvPr/>
        </p:nvSpPr>
        <p:spPr>
          <a:xfrm>
            <a:off x="5361681" y="3951566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9.7x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350D15-6A6C-461A-A7BD-C9229CB6C2E7}"/>
              </a:ext>
            </a:extLst>
          </p:cNvPr>
          <p:cNvSpPr txBox="1"/>
          <p:nvPr/>
        </p:nvSpPr>
        <p:spPr>
          <a:xfrm>
            <a:off x="7195601" y="3952569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6.8x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05877C6-9EDE-4135-BC3A-2CAB3630C146}"/>
              </a:ext>
            </a:extLst>
          </p:cNvPr>
          <p:cNvSpPr txBox="1"/>
          <p:nvPr/>
        </p:nvSpPr>
        <p:spPr>
          <a:xfrm>
            <a:off x="659578" y="5234791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平行化加速效果大致符合預期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CC7AC38-4C01-4A3C-A465-4857D367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681" y="4676445"/>
            <a:ext cx="1341815" cy="19356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120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C8953-8379-48AC-B4DD-0895142F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CD740B-0B9D-44DD-AF7C-F716180A3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公式解</a:t>
            </a:r>
            <a:endParaRPr lang="en-US" altLang="zh-TW" dirty="0"/>
          </a:p>
          <a:p>
            <a:r>
              <a:rPr lang="zh-TW" altLang="en-US" dirty="0"/>
              <a:t>上帝的數字 </a:t>
            </a:r>
            <a:r>
              <a:rPr lang="en-US" altLang="zh-TW" dirty="0"/>
              <a:t>:</a:t>
            </a:r>
            <a:r>
              <a:rPr lang="zh-TW" altLang="en-US" dirty="0"/>
              <a:t> 所有三階魔術方塊都可以在有限步數 </a:t>
            </a:r>
            <a:r>
              <a:rPr lang="en-US" altLang="zh-TW" dirty="0"/>
              <a:t>(n</a:t>
            </a:r>
            <a:r>
              <a:rPr lang="zh-TW" altLang="en-US" dirty="0"/>
              <a:t>步</a:t>
            </a:r>
            <a:r>
              <a:rPr lang="en-US" altLang="zh-TW" dirty="0"/>
              <a:t>)</a:t>
            </a:r>
            <a:r>
              <a:rPr lang="zh-TW" altLang="en-US" dirty="0"/>
              <a:t> 內還原</a:t>
            </a:r>
            <a:endParaRPr lang="en-US" altLang="zh-TW" dirty="0"/>
          </a:p>
          <a:p>
            <a:r>
              <a:rPr lang="en-US" altLang="zh-TW" dirty="0"/>
              <a:t>2007</a:t>
            </a:r>
            <a:r>
              <a:rPr lang="zh-TW" altLang="en-US" dirty="0"/>
              <a:t>年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20</a:t>
            </a:r>
            <a:r>
              <a:rPr lang="zh-TW" altLang="en-US" dirty="0"/>
              <a:t>台超級電腦</a:t>
            </a:r>
            <a:r>
              <a:rPr lang="en-US" altLang="zh-TW" dirty="0"/>
              <a:t>8000</a:t>
            </a:r>
            <a:r>
              <a:rPr lang="zh-TW" altLang="en-US" dirty="0"/>
              <a:t>小時證明 </a:t>
            </a:r>
            <a:r>
              <a:rPr lang="en-US" altLang="zh-TW" dirty="0"/>
              <a:t>n &lt;= 26</a:t>
            </a:r>
          </a:p>
          <a:p>
            <a:r>
              <a:rPr lang="en-US" altLang="zh-TW" dirty="0"/>
              <a:t>2010</a:t>
            </a:r>
            <a:r>
              <a:rPr lang="zh-TW" altLang="en-US" dirty="0"/>
              <a:t>年 </a:t>
            </a:r>
            <a:r>
              <a:rPr lang="en-US" altLang="zh-TW" dirty="0"/>
              <a:t>:</a:t>
            </a:r>
            <a:r>
              <a:rPr lang="zh-TW" altLang="en-US" dirty="0"/>
              <a:t> 證明 </a:t>
            </a:r>
            <a:r>
              <a:rPr lang="en-US" altLang="zh-TW" dirty="0"/>
              <a:t>n &lt;= 20</a:t>
            </a:r>
            <a:r>
              <a:rPr lang="zh-TW" altLang="en-US" dirty="0"/>
              <a:t>，現在上帝的數字正式定為</a:t>
            </a:r>
            <a:r>
              <a:rPr lang="en-US" altLang="zh-TW" dirty="0"/>
              <a:t>20</a:t>
            </a:r>
            <a:endParaRPr lang="zh-TW" altLang="en-US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6002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E56B7-20D6-424B-9E27-B8864636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521CC9-E91F-41E6-BB35-CA6925AF4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03" y="2418679"/>
            <a:ext cx="4223140" cy="3880773"/>
          </a:xfrm>
        </p:spPr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global</a:t>
            </a:r>
            <a:r>
              <a:rPr lang="zh-TW" altLang="en-US" dirty="0"/>
              <a:t>的</a:t>
            </a:r>
            <a:r>
              <a:rPr lang="en-US" altLang="zh-TW" dirty="0"/>
              <a:t>concurrent queue</a:t>
            </a:r>
            <a:r>
              <a:rPr lang="zh-TW" altLang="en-US" dirty="0"/>
              <a:t>作為每個</a:t>
            </a:r>
            <a:r>
              <a:rPr lang="en-US" altLang="zh-TW" dirty="0"/>
              <a:t>thread</a:t>
            </a:r>
            <a:r>
              <a:rPr lang="zh-TW" altLang="en-US" dirty="0"/>
              <a:t>的唯一溝通介面，存取效率高且維護成本低。</a:t>
            </a:r>
            <a:endParaRPr lang="en-US" altLang="zh-TW" dirty="0"/>
          </a:p>
          <a:p>
            <a:r>
              <a:rPr lang="zh-TW" altLang="en-US" dirty="0"/>
              <a:t>每個</a:t>
            </a:r>
            <a:r>
              <a:rPr lang="en-US" altLang="zh-TW" dirty="0"/>
              <a:t>thread</a:t>
            </a:r>
            <a:r>
              <a:rPr lang="zh-TW" altLang="en-US" dirty="0"/>
              <a:t>擁有自己</a:t>
            </a:r>
            <a:r>
              <a:rPr lang="en-US" altLang="zh-TW" dirty="0"/>
              <a:t>local</a:t>
            </a:r>
            <a:r>
              <a:rPr lang="zh-TW" altLang="en-US" dirty="0"/>
              <a:t>的</a:t>
            </a:r>
            <a:r>
              <a:rPr lang="en-US" altLang="zh-TW" dirty="0"/>
              <a:t>open list</a:t>
            </a:r>
            <a:r>
              <a:rPr lang="zh-TW" altLang="en-US" dirty="0"/>
              <a:t>和</a:t>
            </a:r>
            <a:r>
              <a:rPr lang="en-US" altLang="zh-TW" dirty="0"/>
              <a:t>close list</a:t>
            </a:r>
            <a:r>
              <a:rPr lang="zh-TW" altLang="en-US" dirty="0"/>
              <a:t>，運算過程獨立、不互相干擾、不需要同步機制。</a:t>
            </a:r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hash</a:t>
            </a:r>
            <a:r>
              <a:rPr lang="zh-TW" altLang="en-US" dirty="0"/>
              <a:t>的方式決定</a:t>
            </a:r>
            <a:r>
              <a:rPr lang="en-US" altLang="zh-TW" dirty="0"/>
              <a:t>thread</a:t>
            </a:r>
            <a:r>
              <a:rPr lang="zh-TW" altLang="en-US" dirty="0"/>
              <a:t>產生出來的</a:t>
            </a:r>
            <a:r>
              <a:rPr lang="en-US" altLang="zh-TW" dirty="0"/>
              <a:t>node</a:t>
            </a:r>
            <a:r>
              <a:rPr lang="zh-TW" altLang="en-US" dirty="0"/>
              <a:t>要被</a:t>
            </a:r>
            <a:r>
              <a:rPr lang="en-US" altLang="zh-TW" dirty="0"/>
              <a:t>push</a:t>
            </a:r>
            <a:r>
              <a:rPr lang="zh-TW" altLang="en-US" dirty="0"/>
              <a:t>進哪個</a:t>
            </a:r>
            <a:r>
              <a:rPr lang="en-US" altLang="zh-TW" dirty="0"/>
              <a:t>global queue</a:t>
            </a:r>
            <a:r>
              <a:rPr lang="zh-TW" altLang="en-US" dirty="0"/>
              <a:t>，也就是決定將來這個</a:t>
            </a:r>
            <a:r>
              <a:rPr lang="en-US" altLang="zh-TW" dirty="0"/>
              <a:t>node</a:t>
            </a:r>
            <a:r>
              <a:rPr lang="zh-TW" altLang="en-US" dirty="0"/>
              <a:t>將被哪個</a:t>
            </a:r>
            <a:r>
              <a:rPr lang="en-US" altLang="zh-TW" dirty="0"/>
              <a:t>thread</a:t>
            </a:r>
            <a:r>
              <a:rPr lang="zh-TW" altLang="en-US" dirty="0"/>
              <a:t>執行。若</a:t>
            </a:r>
            <a:r>
              <a:rPr lang="en-US" altLang="zh-TW" dirty="0"/>
              <a:t>hash</a:t>
            </a:r>
            <a:r>
              <a:rPr lang="zh-TW" altLang="en-US" dirty="0"/>
              <a:t>得好可達成</a:t>
            </a:r>
            <a:r>
              <a:rPr lang="en-US" altLang="zh-TW" dirty="0"/>
              <a:t>load balancing</a:t>
            </a:r>
            <a:r>
              <a:rPr lang="zh-TW" altLang="en-US" dirty="0"/>
              <a:t>。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265C75A0-E0C6-478F-B863-CFF98F3F3C16}"/>
              </a:ext>
            </a:extLst>
          </p:cNvPr>
          <p:cNvSpPr txBox="1">
            <a:spLocks/>
          </p:cNvSpPr>
          <p:nvPr/>
        </p:nvSpPr>
        <p:spPr>
          <a:xfrm>
            <a:off x="5428369" y="2418679"/>
            <a:ext cx="422314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每個</a:t>
            </a:r>
            <a:r>
              <a:rPr lang="en-US" altLang="zh-TW" dirty="0"/>
              <a:t>thread</a:t>
            </a:r>
            <a:r>
              <a:rPr lang="zh-TW" altLang="en-US" dirty="0"/>
              <a:t>擁有自己的</a:t>
            </a:r>
            <a:r>
              <a:rPr lang="en-US" altLang="zh-TW" dirty="0"/>
              <a:t>close list</a:t>
            </a:r>
            <a:r>
              <a:rPr lang="zh-TW" altLang="en-US" dirty="0"/>
              <a:t>且不互相溝通，可能導致同一個</a:t>
            </a:r>
            <a:r>
              <a:rPr lang="en-US" altLang="zh-TW" dirty="0"/>
              <a:t>node</a:t>
            </a:r>
            <a:r>
              <a:rPr lang="zh-TW" altLang="en-US" dirty="0"/>
              <a:t>被好幾個</a:t>
            </a:r>
            <a:r>
              <a:rPr lang="en-US" altLang="zh-TW" dirty="0"/>
              <a:t>thread</a:t>
            </a:r>
            <a:r>
              <a:rPr lang="zh-TW" altLang="en-US" dirty="0"/>
              <a:t>算到，增加許多不必要的運算，拖慢搜尋效率。</a:t>
            </a:r>
            <a:endParaRPr lang="en-US" altLang="zh-TW" dirty="0"/>
          </a:p>
          <a:p>
            <a:r>
              <a:rPr lang="zh-TW" altLang="en-US" dirty="0"/>
              <a:t>若</a:t>
            </a:r>
            <a:r>
              <a:rPr lang="en-US" altLang="zh-TW" dirty="0"/>
              <a:t>hash</a:t>
            </a:r>
            <a:r>
              <a:rPr lang="zh-TW" altLang="en-US" dirty="0"/>
              <a:t>得不好，可能導致某些</a:t>
            </a:r>
            <a:r>
              <a:rPr lang="en-US" altLang="zh-TW" dirty="0"/>
              <a:t>global queue</a:t>
            </a:r>
            <a:r>
              <a:rPr lang="zh-TW" altLang="en-US" dirty="0"/>
              <a:t>裡面有很多個</a:t>
            </a:r>
            <a:r>
              <a:rPr lang="en-US" altLang="zh-TW" dirty="0"/>
              <a:t>node</a:t>
            </a:r>
            <a:r>
              <a:rPr lang="zh-TW" altLang="en-US" dirty="0"/>
              <a:t>，而某些</a:t>
            </a:r>
            <a:r>
              <a:rPr lang="en-US" altLang="zh-TW" dirty="0"/>
              <a:t>global queue</a:t>
            </a:r>
            <a:r>
              <a:rPr lang="zh-TW" altLang="en-US" dirty="0"/>
              <a:t>為空。很多</a:t>
            </a:r>
            <a:r>
              <a:rPr lang="en-US" altLang="zh-TW" dirty="0"/>
              <a:t>node</a:t>
            </a:r>
            <a:r>
              <a:rPr lang="zh-TW" altLang="en-US" dirty="0"/>
              <a:t>的</a:t>
            </a:r>
            <a:r>
              <a:rPr lang="en-US" altLang="zh-TW" dirty="0"/>
              <a:t>queue</a:t>
            </a:r>
            <a:r>
              <a:rPr lang="zh-TW" altLang="en-US" dirty="0"/>
              <a:t>所對應到的</a:t>
            </a:r>
            <a:r>
              <a:rPr lang="en-US" altLang="zh-TW" dirty="0"/>
              <a:t>thread</a:t>
            </a:r>
            <a:r>
              <a:rPr lang="zh-TW" altLang="en-US" dirty="0"/>
              <a:t> </a:t>
            </a:r>
            <a:r>
              <a:rPr lang="en-US" altLang="zh-TW" dirty="0"/>
              <a:t>loading</a:t>
            </a:r>
            <a:r>
              <a:rPr lang="zh-TW" altLang="en-US" dirty="0"/>
              <a:t>很重；空的</a:t>
            </a:r>
            <a:r>
              <a:rPr lang="en-US" altLang="zh-TW" dirty="0"/>
              <a:t>queue</a:t>
            </a:r>
            <a:r>
              <a:rPr lang="zh-TW" altLang="en-US" dirty="0"/>
              <a:t>所對應到的</a:t>
            </a:r>
            <a:r>
              <a:rPr lang="en-US" altLang="zh-TW" dirty="0"/>
              <a:t>thread</a:t>
            </a:r>
            <a:r>
              <a:rPr lang="zh-TW" altLang="en-US" dirty="0"/>
              <a:t>就只能</a:t>
            </a:r>
            <a:r>
              <a:rPr lang="en-US" altLang="zh-TW" dirty="0"/>
              <a:t>busy waiting</a:t>
            </a:r>
            <a:r>
              <a:rPr lang="zh-TW" altLang="en-US" dirty="0"/>
              <a:t>等到有其他</a:t>
            </a:r>
            <a:r>
              <a:rPr lang="en-US" altLang="zh-TW" dirty="0"/>
              <a:t>thread</a:t>
            </a:r>
            <a:r>
              <a:rPr lang="zh-TW" altLang="en-US" dirty="0"/>
              <a:t>將</a:t>
            </a:r>
            <a:r>
              <a:rPr lang="en-US" altLang="zh-TW" dirty="0"/>
              <a:t>node push</a:t>
            </a:r>
            <a:r>
              <a:rPr lang="zh-TW" altLang="en-US" dirty="0"/>
              <a:t>進來。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5B1919-5AD8-40BC-8F54-E8528037E4CA}"/>
              </a:ext>
            </a:extLst>
          </p:cNvPr>
          <p:cNvSpPr txBox="1"/>
          <p:nvPr/>
        </p:nvSpPr>
        <p:spPr>
          <a:xfrm>
            <a:off x="570803" y="1615736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HDA* </a:t>
            </a:r>
            <a:r>
              <a:rPr lang="zh-TW" altLang="en-US" sz="2400" dirty="0">
                <a:solidFill>
                  <a:srgbClr val="FF0000"/>
                </a:solidFill>
              </a:rPr>
              <a:t>優點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9A75B5-822D-41B2-8A3F-F3DFCE791722}"/>
              </a:ext>
            </a:extLst>
          </p:cNvPr>
          <p:cNvSpPr txBox="1"/>
          <p:nvPr/>
        </p:nvSpPr>
        <p:spPr>
          <a:xfrm>
            <a:off x="5428369" y="1615736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HDA* </a:t>
            </a:r>
            <a:r>
              <a:rPr lang="zh-TW" altLang="en-US" sz="2400" dirty="0">
                <a:solidFill>
                  <a:srgbClr val="FF0000"/>
                </a:solidFill>
              </a:rPr>
              <a:t>缺點</a:t>
            </a:r>
          </a:p>
        </p:txBody>
      </p:sp>
    </p:spTree>
    <p:extLst>
      <p:ext uri="{BB962C8B-B14F-4D97-AF65-F5344CB8AC3E}">
        <p14:creationId xmlns:p14="http://schemas.microsoft.com/office/powerpoint/2010/main" val="176757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81044-A45E-4DB8-A56E-7DA70FD7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620763" cy="1320800"/>
          </a:xfrm>
        </p:spPr>
        <p:txBody>
          <a:bodyPr/>
          <a:lstStyle/>
          <a:p>
            <a:r>
              <a:rPr lang="zh-TW" altLang="en-US" dirty="0"/>
              <a:t>更多步數實驗數據 </a:t>
            </a:r>
            <a:r>
              <a:rPr lang="en-US" altLang="zh-TW" sz="1800" dirty="0"/>
              <a:t>(at least 20 times random generated case avg)</a:t>
            </a:r>
            <a:endParaRPr lang="zh-TW" altLang="en-US" dirty="0"/>
          </a:p>
        </p:txBody>
      </p:sp>
      <p:graphicFrame>
        <p:nvGraphicFramePr>
          <p:cNvPr id="4" name="表格 24">
            <a:extLst>
              <a:ext uri="{FF2B5EF4-FFF2-40B4-BE49-F238E27FC236}">
                <a16:creationId xmlns:a16="http://schemas.microsoft.com/office/drawing/2014/main" id="{19138F01-886D-4885-8FEA-48C3722C5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24186"/>
              </p:ext>
            </p:extLst>
          </p:nvPr>
        </p:nvGraphicFramePr>
        <p:xfrm>
          <a:off x="814199" y="1498213"/>
          <a:ext cx="7184584" cy="150617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96146">
                  <a:extLst>
                    <a:ext uri="{9D8B030D-6E8A-4147-A177-3AD203B41FA5}">
                      <a16:colId xmlns:a16="http://schemas.microsoft.com/office/drawing/2014/main" val="1973929555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536747688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059272224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355289820"/>
                    </a:ext>
                  </a:extLst>
                </a:gridCol>
              </a:tblGrid>
              <a:tr h="37654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5 steps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973226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BFS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IDA*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06056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serial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498.581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532.645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1184.61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718235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parallel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530.978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115.363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226.403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423177"/>
                  </a:ext>
                </a:extLst>
              </a:tr>
            </a:tbl>
          </a:graphicData>
        </a:graphic>
      </p:graphicFrame>
      <p:graphicFrame>
        <p:nvGraphicFramePr>
          <p:cNvPr id="5" name="表格 24">
            <a:extLst>
              <a:ext uri="{FF2B5EF4-FFF2-40B4-BE49-F238E27FC236}">
                <a16:creationId xmlns:a16="http://schemas.microsoft.com/office/drawing/2014/main" id="{F1A4731B-7C12-495F-9550-7F520C57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42672"/>
              </p:ext>
            </p:extLst>
          </p:nvPr>
        </p:nvGraphicFramePr>
        <p:xfrm>
          <a:off x="814199" y="3243415"/>
          <a:ext cx="7184584" cy="150617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96146">
                  <a:extLst>
                    <a:ext uri="{9D8B030D-6E8A-4147-A177-3AD203B41FA5}">
                      <a16:colId xmlns:a16="http://schemas.microsoft.com/office/drawing/2014/main" val="1973929555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536747688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059272224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355289820"/>
                    </a:ext>
                  </a:extLst>
                </a:gridCol>
              </a:tblGrid>
              <a:tr h="37654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6 steps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165409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BFS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IDA*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06056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serial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6360.88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2817.07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6081.63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718235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parallel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4660.1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625.258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991.442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423177"/>
                  </a:ext>
                </a:extLst>
              </a:tr>
            </a:tbl>
          </a:graphicData>
        </a:graphic>
      </p:graphicFrame>
      <p:graphicFrame>
        <p:nvGraphicFramePr>
          <p:cNvPr id="6" name="表格 24">
            <a:extLst>
              <a:ext uri="{FF2B5EF4-FFF2-40B4-BE49-F238E27FC236}">
                <a16:creationId xmlns:a16="http://schemas.microsoft.com/office/drawing/2014/main" id="{60143D2B-297C-494A-A30F-9250BD923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72282"/>
              </p:ext>
            </p:extLst>
          </p:nvPr>
        </p:nvGraphicFramePr>
        <p:xfrm>
          <a:off x="814199" y="4988617"/>
          <a:ext cx="7184584" cy="150617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96146">
                  <a:extLst>
                    <a:ext uri="{9D8B030D-6E8A-4147-A177-3AD203B41FA5}">
                      <a16:colId xmlns:a16="http://schemas.microsoft.com/office/drawing/2014/main" val="1973929555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536747688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059272224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355289820"/>
                    </a:ext>
                  </a:extLst>
                </a:gridCol>
              </a:tblGrid>
              <a:tr h="37654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7 steps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407350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BFS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IDA*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06056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serial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58937.9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23598.5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44935.9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718235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parallel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50233.6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2687.57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4138.73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423177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AC1C0BF9-1862-444F-9F3B-AE0040874152}"/>
              </a:ext>
            </a:extLst>
          </p:cNvPr>
          <p:cNvSpPr txBox="1"/>
          <p:nvPr/>
        </p:nvSpPr>
        <p:spPr>
          <a:xfrm>
            <a:off x="8247504" y="263505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 </a:t>
            </a:r>
            <a:r>
              <a:rPr lang="en-US" altLang="zh-TW" dirty="0" err="1"/>
              <a:t>ms</a:t>
            </a:r>
            <a:r>
              <a:rPr lang="en-US" altLang="zh-TW" dirty="0"/>
              <a:t> 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491F3E2-3D5F-4B15-97D0-8980B16F052A}"/>
              </a:ext>
            </a:extLst>
          </p:cNvPr>
          <p:cNvSpPr txBox="1"/>
          <p:nvPr/>
        </p:nvSpPr>
        <p:spPr>
          <a:xfrm>
            <a:off x="8247504" y="438025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 </a:t>
            </a:r>
            <a:r>
              <a:rPr lang="en-US" altLang="zh-TW" dirty="0" err="1"/>
              <a:t>ms</a:t>
            </a:r>
            <a:r>
              <a:rPr lang="en-US" altLang="zh-TW" dirty="0"/>
              <a:t> 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5060AB-1CE4-4064-84D4-C6A866C93C79}"/>
              </a:ext>
            </a:extLst>
          </p:cNvPr>
          <p:cNvSpPr txBox="1"/>
          <p:nvPr/>
        </p:nvSpPr>
        <p:spPr>
          <a:xfrm>
            <a:off x="8247503" y="612546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 </a:t>
            </a:r>
            <a:r>
              <a:rPr lang="en-US" altLang="zh-TW" dirty="0" err="1"/>
              <a:t>ms</a:t>
            </a:r>
            <a:r>
              <a:rPr lang="en-US" altLang="zh-TW" dirty="0"/>
              <a:t> )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38754B1-8C05-427D-A1DB-70B2CC7AC192}"/>
              </a:ext>
            </a:extLst>
          </p:cNvPr>
          <p:cNvSpPr txBox="1"/>
          <p:nvPr/>
        </p:nvSpPr>
        <p:spPr>
          <a:xfrm>
            <a:off x="8247503" y="1473019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</a:t>
            </a:r>
            <a:r>
              <a:rPr lang="zh-TW" altLang="en-US" dirty="0">
                <a:solidFill>
                  <a:srgbClr val="FF0000"/>
                </a:solidFill>
              </a:rPr>
              <a:t>數太少，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直接</a:t>
            </a:r>
            <a:r>
              <a:rPr lang="en-US" altLang="zh-TW" dirty="0">
                <a:solidFill>
                  <a:srgbClr val="FF0000"/>
                </a:solidFill>
              </a:rPr>
              <a:t>BFS</a:t>
            </a:r>
            <a:r>
              <a:rPr lang="zh-TW" altLang="en-US" dirty="0">
                <a:solidFill>
                  <a:srgbClr val="FF0000"/>
                </a:solidFill>
              </a:rPr>
              <a:t>搜尋反而較快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不須維持</a:t>
            </a:r>
            <a:r>
              <a:rPr lang="en-US" altLang="zh-TW" dirty="0">
                <a:solidFill>
                  <a:srgbClr val="FF0000"/>
                </a:solidFill>
              </a:rPr>
              <a:t>priority queue)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C9D7EA1-BB96-4A1F-A6AA-0946A38609C4}"/>
              </a:ext>
            </a:extLst>
          </p:cNvPr>
          <p:cNvCxnSpPr/>
          <p:nvPr/>
        </p:nvCxnSpPr>
        <p:spPr>
          <a:xfrm flipH="1">
            <a:off x="7901126" y="1694806"/>
            <a:ext cx="346377" cy="7102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975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81044-A45E-4DB8-A56E-7DA70FD7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407699" cy="1320800"/>
          </a:xfrm>
        </p:spPr>
        <p:txBody>
          <a:bodyPr/>
          <a:lstStyle/>
          <a:p>
            <a:r>
              <a:rPr lang="zh-TW" altLang="en-US" dirty="0"/>
              <a:t>更多步數實驗數據 </a:t>
            </a:r>
            <a:r>
              <a:rPr lang="en-US" altLang="zh-TW" sz="1800" dirty="0"/>
              <a:t>(at least 20 times random generated case avg)</a:t>
            </a:r>
            <a:endParaRPr lang="zh-TW" altLang="en-US" dirty="0"/>
          </a:p>
        </p:txBody>
      </p:sp>
      <p:graphicFrame>
        <p:nvGraphicFramePr>
          <p:cNvPr id="4" name="表格 24">
            <a:extLst>
              <a:ext uri="{FF2B5EF4-FFF2-40B4-BE49-F238E27FC236}">
                <a16:creationId xmlns:a16="http://schemas.microsoft.com/office/drawing/2014/main" id="{19138F01-886D-4885-8FEA-48C3722C5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21672"/>
              </p:ext>
            </p:extLst>
          </p:nvPr>
        </p:nvGraphicFramePr>
        <p:xfrm>
          <a:off x="814199" y="2492513"/>
          <a:ext cx="7184584" cy="150617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96146">
                  <a:extLst>
                    <a:ext uri="{9D8B030D-6E8A-4147-A177-3AD203B41FA5}">
                      <a16:colId xmlns:a16="http://schemas.microsoft.com/office/drawing/2014/main" val="1973929555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536747688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059272224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355289820"/>
                    </a:ext>
                  </a:extLst>
                </a:gridCol>
              </a:tblGrid>
              <a:tr h="37654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8 steps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973226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BFS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IDA*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06056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serial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390757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156396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351065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718235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parallel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195467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20839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54681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423177"/>
                  </a:ext>
                </a:extLst>
              </a:tr>
            </a:tbl>
          </a:graphicData>
        </a:graphic>
      </p:graphicFrame>
      <p:graphicFrame>
        <p:nvGraphicFramePr>
          <p:cNvPr id="5" name="表格 24">
            <a:extLst>
              <a:ext uri="{FF2B5EF4-FFF2-40B4-BE49-F238E27FC236}">
                <a16:creationId xmlns:a16="http://schemas.microsoft.com/office/drawing/2014/main" id="{F1A4731B-7C12-495F-9550-7F520C574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91752"/>
              </p:ext>
            </p:extLst>
          </p:nvPr>
        </p:nvGraphicFramePr>
        <p:xfrm>
          <a:off x="814199" y="4237715"/>
          <a:ext cx="7184584" cy="150617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96146">
                  <a:extLst>
                    <a:ext uri="{9D8B030D-6E8A-4147-A177-3AD203B41FA5}">
                      <a16:colId xmlns:a16="http://schemas.microsoft.com/office/drawing/2014/main" val="1973929555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536747688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059272224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355289820"/>
                    </a:ext>
                  </a:extLst>
                </a:gridCol>
              </a:tblGrid>
              <a:tr h="37654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9 steps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165409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BFS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IDA*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06056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serial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1829108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718235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parallel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347240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792245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423177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4F8C6E4E-40A6-403F-AC1D-62692CDFFC44}"/>
              </a:ext>
            </a:extLst>
          </p:cNvPr>
          <p:cNvSpPr txBox="1"/>
          <p:nvPr/>
        </p:nvSpPr>
        <p:spPr>
          <a:xfrm>
            <a:off x="8266935" y="362935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 </a:t>
            </a:r>
            <a:r>
              <a:rPr lang="en-US" altLang="zh-TW" dirty="0" err="1"/>
              <a:t>ms</a:t>
            </a:r>
            <a:r>
              <a:rPr lang="en-US" altLang="zh-TW" dirty="0"/>
              <a:t> 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011C4E-B242-4080-B755-50E6FAEA65DE}"/>
              </a:ext>
            </a:extLst>
          </p:cNvPr>
          <p:cNvSpPr txBox="1"/>
          <p:nvPr/>
        </p:nvSpPr>
        <p:spPr>
          <a:xfrm>
            <a:off x="8266935" y="537455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 </a:t>
            </a:r>
            <a:r>
              <a:rPr lang="en-US" altLang="zh-TW" dirty="0" err="1"/>
              <a:t>ms</a:t>
            </a:r>
            <a:r>
              <a:rPr lang="en-US" altLang="zh-TW" dirty="0"/>
              <a:t> 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065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BC9712DC-1824-4177-A0DE-1D3119C3DB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380327"/>
              </p:ext>
            </p:extLst>
          </p:nvPr>
        </p:nvGraphicFramePr>
        <p:xfrm>
          <a:off x="829558" y="221530"/>
          <a:ext cx="10718277" cy="6636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957BA8B-3C45-4C29-AF35-4F46F61FCBB6}"/>
              </a:ext>
            </a:extLst>
          </p:cNvPr>
          <p:cNvSpPr txBox="1"/>
          <p:nvPr/>
        </p:nvSpPr>
        <p:spPr>
          <a:xfrm>
            <a:off x="472197" y="319070"/>
            <a:ext cx="12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606C71"/>
                </a:solidFill>
                <a:latin typeface="Open Sans" panose="020B0606030504020204" pitchFamily="34" charset="0"/>
              </a:rPr>
              <a:t>time (</a:t>
            </a:r>
            <a:r>
              <a:rPr lang="en-US" altLang="zh-TW" dirty="0" err="1">
                <a:solidFill>
                  <a:srgbClr val="606C71"/>
                </a:solidFill>
                <a:latin typeface="Open Sans" panose="020B0606030504020204" pitchFamily="34" charset="0"/>
              </a:rPr>
              <a:t>ms</a:t>
            </a:r>
            <a:r>
              <a:rPr lang="en-US" altLang="zh-TW" dirty="0">
                <a:solidFill>
                  <a:srgbClr val="606C71"/>
                </a:solidFill>
                <a:latin typeface="Open Sans" panose="020B0606030504020204" pitchFamily="34" charset="0"/>
              </a:rPr>
              <a:t>)</a:t>
            </a:r>
            <a:endParaRPr lang="zh-TW" altLang="en-US" dirty="0">
              <a:solidFill>
                <a:srgbClr val="606C7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EC41C7-792F-4311-95F6-C505323AAB21}"/>
              </a:ext>
            </a:extLst>
          </p:cNvPr>
          <p:cNvSpPr txBox="1"/>
          <p:nvPr/>
        </p:nvSpPr>
        <p:spPr>
          <a:xfrm>
            <a:off x="10869144" y="6488668"/>
            <a:ext cx="111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steps</a:t>
            </a:r>
            <a:endParaRPr lang="zh-TW" altLang="en-US" dirty="0"/>
          </a:p>
        </p:txBody>
      </p:sp>
      <p:sp>
        <p:nvSpPr>
          <p:cNvPr id="3" name="箭號: 向下 2">
            <a:extLst>
              <a:ext uri="{FF2B5EF4-FFF2-40B4-BE49-F238E27FC236}">
                <a16:creationId xmlns:a16="http://schemas.microsoft.com/office/drawing/2014/main" id="{5CEDBCA7-E332-4C6F-A0A7-676743AB7C1B}"/>
              </a:ext>
            </a:extLst>
          </p:cNvPr>
          <p:cNvSpPr/>
          <p:nvPr/>
        </p:nvSpPr>
        <p:spPr>
          <a:xfrm>
            <a:off x="2467992" y="5433134"/>
            <a:ext cx="230819" cy="32847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9094B34-74DA-400E-AF97-03005015CD34}"/>
              </a:ext>
            </a:extLst>
          </p:cNvPr>
          <p:cNvSpPr txBox="1"/>
          <p:nvPr/>
        </p:nvSpPr>
        <p:spPr>
          <a:xfrm>
            <a:off x="2295501" y="496261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4.6x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3FB03E3-17B6-4D66-8EC7-73CC00388BD4}"/>
              </a:ext>
            </a:extLst>
          </p:cNvPr>
          <p:cNvSpPr txBox="1"/>
          <p:nvPr/>
        </p:nvSpPr>
        <p:spPr>
          <a:xfrm>
            <a:off x="6188696" y="36800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8.8x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A163520-F997-433A-8A30-3804D0D3C481}"/>
              </a:ext>
            </a:extLst>
          </p:cNvPr>
          <p:cNvSpPr txBox="1"/>
          <p:nvPr/>
        </p:nvSpPr>
        <p:spPr>
          <a:xfrm>
            <a:off x="8045608" y="258069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7.5x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01750D1-FC64-46AA-9411-1F4086C4B644}"/>
              </a:ext>
            </a:extLst>
          </p:cNvPr>
          <p:cNvSpPr txBox="1"/>
          <p:nvPr/>
        </p:nvSpPr>
        <p:spPr>
          <a:xfrm>
            <a:off x="10071196" y="27032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5.3x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3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B98C5-C0D3-44DD-A42B-963629A3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HDA* using </a:t>
            </a:r>
            <a:r>
              <a:rPr lang="en-US" altLang="zh-TW" dirty="0" err="1"/>
              <a:t>pthread</a:t>
            </a:r>
            <a:r>
              <a:rPr lang="en-US" altLang="zh-TW" dirty="0"/>
              <a:t> vs OpenMP </a:t>
            </a:r>
            <a:endParaRPr lang="zh-TW" altLang="en-US" dirty="0"/>
          </a:p>
        </p:txBody>
      </p:sp>
      <p:graphicFrame>
        <p:nvGraphicFramePr>
          <p:cNvPr id="4" name="表格 24">
            <a:extLst>
              <a:ext uri="{FF2B5EF4-FFF2-40B4-BE49-F238E27FC236}">
                <a16:creationId xmlns:a16="http://schemas.microsoft.com/office/drawing/2014/main" id="{831641FC-FF60-4F36-8CF9-25440656F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673090"/>
              </p:ext>
            </p:extLst>
          </p:nvPr>
        </p:nvGraphicFramePr>
        <p:xfrm>
          <a:off x="677334" y="3317826"/>
          <a:ext cx="7184584" cy="112963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96146">
                  <a:extLst>
                    <a:ext uri="{9D8B030D-6E8A-4147-A177-3AD203B41FA5}">
                      <a16:colId xmlns:a16="http://schemas.microsoft.com/office/drawing/2014/main" val="1973929555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536747688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059272224"/>
                    </a:ext>
                  </a:extLst>
                </a:gridCol>
                <a:gridCol w="1796146">
                  <a:extLst>
                    <a:ext uri="{9D8B030D-6E8A-4147-A177-3AD203B41FA5}">
                      <a16:colId xmlns:a16="http://schemas.microsoft.com/office/drawing/2014/main" val="2355289820"/>
                    </a:ext>
                  </a:extLst>
                </a:gridCol>
              </a:tblGrid>
              <a:tr h="37654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BFS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IDA*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06056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pthread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32302.605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4309.505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7803.386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718235"/>
                  </a:ext>
                </a:extLst>
              </a:tr>
              <a:tr h="376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OpenMP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36112.703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4203.660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7856.956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423177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B4C7A368-72A9-4E28-9F18-1496A1B3D501}"/>
              </a:ext>
            </a:extLst>
          </p:cNvPr>
          <p:cNvSpPr txBox="1"/>
          <p:nvPr/>
        </p:nvSpPr>
        <p:spPr>
          <a:xfrm>
            <a:off x="8071627" y="40781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 </a:t>
            </a:r>
            <a:r>
              <a:rPr lang="en-US" altLang="zh-TW" dirty="0" err="1"/>
              <a:t>ms</a:t>
            </a:r>
            <a:r>
              <a:rPr lang="en-US" altLang="zh-TW" dirty="0"/>
              <a:t> 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70F712-192B-4B20-BC29-944A9337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419" y="1134545"/>
            <a:ext cx="1179439" cy="185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4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87FC2B-1F81-47CD-9370-7A79EAFC4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Common Heuristic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64E5A3-DEB6-4F56-82C1-ECD41E00A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Manhattan distance</a:t>
            </a:r>
          </a:p>
          <a:p>
            <a:r>
              <a:rPr lang="en-US" altLang="zh-TW" dirty="0"/>
              <a:t>Pattern database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205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EBC83-84BE-4BCC-94F2-C1DD4ECA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搜尋 </a:t>
            </a:r>
            <a:r>
              <a:rPr lang="en-US" altLang="zh-TW" dirty="0"/>
              <a:t>-</a:t>
            </a:r>
            <a:r>
              <a:rPr lang="zh-TW" altLang="en-US" dirty="0"/>
              <a:t> 旋轉方向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AD572F-74D6-4E0B-9912-3FB03332A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六個面，對每個面做順時針及逆時針的旋轉，總共</a:t>
            </a:r>
            <a:r>
              <a:rPr lang="en-US" altLang="zh-TW" dirty="0"/>
              <a:t>12</a:t>
            </a:r>
            <a:r>
              <a:rPr lang="zh-TW" altLang="en-US" dirty="0"/>
              <a:t>種旋轉方式</a:t>
            </a:r>
          </a:p>
        </p:txBody>
      </p:sp>
    </p:spTree>
    <p:extLst>
      <p:ext uri="{BB962C8B-B14F-4D97-AF65-F5344CB8AC3E}">
        <p14:creationId xmlns:p14="http://schemas.microsoft.com/office/powerpoint/2010/main" val="378557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4FE27-1E56-40D2-8DB4-CCC2804E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Front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7E5F69-6F29-46E5-BDF3-78C18F77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37" y="2163970"/>
            <a:ext cx="1714649" cy="25300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425C1E4-4DC5-494E-BC5C-D74F5B74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36" y="609600"/>
            <a:ext cx="1729890" cy="25148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C94C73D-6C76-47FB-858C-31FBEF284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3"/>
          <a:stretch/>
        </p:blipFill>
        <p:spPr>
          <a:xfrm>
            <a:off x="5834736" y="3771686"/>
            <a:ext cx="1729890" cy="2514818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D44A8CC2-DEA2-4D8B-8BC1-6F686EC36EEC}"/>
              </a:ext>
            </a:extLst>
          </p:cNvPr>
          <p:cNvSpPr/>
          <p:nvPr/>
        </p:nvSpPr>
        <p:spPr>
          <a:xfrm rot="19981790">
            <a:off x="3559947" y="2633801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3A42486-11A3-4E1C-95FC-4063FB14792E}"/>
              </a:ext>
            </a:extLst>
          </p:cNvPr>
          <p:cNvSpPr/>
          <p:nvPr/>
        </p:nvSpPr>
        <p:spPr>
          <a:xfrm rot="1618210" flipV="1">
            <a:off x="3559948" y="3908730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9956D46-83B1-4A0F-947F-502E1511AB32}"/>
              </a:ext>
            </a:extLst>
          </p:cNvPr>
          <p:cNvSpPr txBox="1"/>
          <p:nvPr/>
        </p:nvSpPr>
        <p:spPr>
          <a:xfrm>
            <a:off x="3316168" y="1607234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1:</a:t>
            </a:r>
          </a:p>
          <a:p>
            <a:r>
              <a:rPr lang="en-US" altLang="zh-TW" dirty="0"/>
              <a:t>Front-Clockwise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2549F5B-83BE-488E-AF1C-D2737968ECF7}"/>
              </a:ext>
            </a:extLst>
          </p:cNvPr>
          <p:cNvSpPr txBox="1"/>
          <p:nvPr/>
        </p:nvSpPr>
        <p:spPr>
          <a:xfrm>
            <a:off x="3316167" y="4832843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2:</a:t>
            </a:r>
          </a:p>
          <a:p>
            <a:r>
              <a:rPr lang="en-US" altLang="zh-TW" dirty="0"/>
              <a:t>Front-Anticlockwise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575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E28C2-335D-46EC-86E0-9B9FB6CF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70EC63-7ACE-427E-8D13-AC40AEDF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37" y="2163970"/>
            <a:ext cx="1714649" cy="2530059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00722D68-D3B8-4E0B-A874-0FB78A7A5085}"/>
              </a:ext>
            </a:extLst>
          </p:cNvPr>
          <p:cNvSpPr/>
          <p:nvPr/>
        </p:nvSpPr>
        <p:spPr>
          <a:xfrm rot="19981790">
            <a:off x="3559947" y="2633801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8440B11D-AF16-483B-93EE-412635F16DCD}"/>
              </a:ext>
            </a:extLst>
          </p:cNvPr>
          <p:cNvSpPr/>
          <p:nvPr/>
        </p:nvSpPr>
        <p:spPr>
          <a:xfrm rot="1618210" flipV="1">
            <a:off x="3559948" y="3908730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01614E-65CF-4C79-9778-ECF302FED8AB}"/>
              </a:ext>
            </a:extLst>
          </p:cNvPr>
          <p:cNvSpPr txBox="1"/>
          <p:nvPr/>
        </p:nvSpPr>
        <p:spPr>
          <a:xfrm>
            <a:off x="3316168" y="1607234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3:</a:t>
            </a:r>
          </a:p>
          <a:p>
            <a:r>
              <a:rPr lang="en-US" altLang="zh-TW" dirty="0"/>
              <a:t>Up-Clockwise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13263F-3134-49CC-9C68-52CCB3527AFE}"/>
              </a:ext>
            </a:extLst>
          </p:cNvPr>
          <p:cNvSpPr txBox="1"/>
          <p:nvPr/>
        </p:nvSpPr>
        <p:spPr>
          <a:xfrm>
            <a:off x="3316167" y="4832843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4:</a:t>
            </a:r>
          </a:p>
          <a:p>
            <a:r>
              <a:rPr lang="en-US" altLang="zh-TW" dirty="0"/>
              <a:t>Up-Anticlockwise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4ABB3A3-BEB6-4CC7-9272-957330FE3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911" y="747854"/>
            <a:ext cx="1714649" cy="248433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9FD016-F3E1-4B2C-A77D-017070159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56" y="3663406"/>
            <a:ext cx="1722269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3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BBC619-EB87-4C53-BD47-77D6D078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AE1A9B0-7D55-44C5-AB0E-621FBB33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37" y="2163970"/>
            <a:ext cx="1714649" cy="2530059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0072AFAE-CD77-4427-BA33-CC43BFDCBB18}"/>
              </a:ext>
            </a:extLst>
          </p:cNvPr>
          <p:cNvSpPr/>
          <p:nvPr/>
        </p:nvSpPr>
        <p:spPr>
          <a:xfrm rot="19981790">
            <a:off x="3559947" y="2633801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F6BFF4DF-379F-417D-90E8-181852C3D361}"/>
              </a:ext>
            </a:extLst>
          </p:cNvPr>
          <p:cNvSpPr/>
          <p:nvPr/>
        </p:nvSpPr>
        <p:spPr>
          <a:xfrm rot="1618210" flipV="1">
            <a:off x="3559948" y="3908730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C7BDBFA-0DC6-411A-9882-E24A746463BC}"/>
              </a:ext>
            </a:extLst>
          </p:cNvPr>
          <p:cNvSpPr txBox="1"/>
          <p:nvPr/>
        </p:nvSpPr>
        <p:spPr>
          <a:xfrm>
            <a:off x="3316168" y="1607234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5:</a:t>
            </a:r>
          </a:p>
          <a:p>
            <a:r>
              <a:rPr lang="en-US" altLang="zh-TW" dirty="0"/>
              <a:t>Down-Clockwise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99798B-5B57-43FB-B963-9FC1AE5A8512}"/>
              </a:ext>
            </a:extLst>
          </p:cNvPr>
          <p:cNvSpPr txBox="1"/>
          <p:nvPr/>
        </p:nvSpPr>
        <p:spPr>
          <a:xfrm>
            <a:off x="3316167" y="4832843"/>
            <a:ext cx="224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6:</a:t>
            </a:r>
          </a:p>
          <a:p>
            <a:r>
              <a:rPr lang="en-US" altLang="zh-TW" dirty="0"/>
              <a:t>Down-Anticlockwise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B22F253-4C3F-481D-84FF-E9D559AE2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053" y="834032"/>
            <a:ext cx="1729890" cy="256054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BE33905-8E76-415A-847D-32960371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053" y="3825100"/>
            <a:ext cx="1729890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1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CB61C-0EC4-434F-8A9D-04A1136D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Left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5901DB-B304-40CD-BFE8-4A3C2223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37" y="2163970"/>
            <a:ext cx="1714649" cy="2530059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F0E4A3C0-B4B0-41CA-B912-EFB36DDEC5F1}"/>
              </a:ext>
            </a:extLst>
          </p:cNvPr>
          <p:cNvSpPr/>
          <p:nvPr/>
        </p:nvSpPr>
        <p:spPr>
          <a:xfrm rot="19981790">
            <a:off x="3559947" y="2633801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F7A60990-F066-4816-86AA-CF392A0F3BA8}"/>
              </a:ext>
            </a:extLst>
          </p:cNvPr>
          <p:cNvSpPr/>
          <p:nvPr/>
        </p:nvSpPr>
        <p:spPr>
          <a:xfrm rot="1618210" flipV="1">
            <a:off x="3559948" y="3908730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3D28BC-1A5C-4919-A505-B6B8CF81727E}"/>
              </a:ext>
            </a:extLst>
          </p:cNvPr>
          <p:cNvSpPr txBox="1"/>
          <p:nvPr/>
        </p:nvSpPr>
        <p:spPr>
          <a:xfrm>
            <a:off x="3316168" y="1607234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7:</a:t>
            </a:r>
          </a:p>
          <a:p>
            <a:r>
              <a:rPr lang="en-US" altLang="zh-TW" dirty="0"/>
              <a:t>Left-Clockwise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3D50B2-4BBE-44AC-BD19-298A2EC69773}"/>
              </a:ext>
            </a:extLst>
          </p:cNvPr>
          <p:cNvSpPr txBox="1"/>
          <p:nvPr/>
        </p:nvSpPr>
        <p:spPr>
          <a:xfrm>
            <a:off x="3316167" y="4832843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8:</a:t>
            </a:r>
          </a:p>
          <a:p>
            <a:r>
              <a:rPr lang="en-US" altLang="zh-TW" dirty="0"/>
              <a:t>Left-Anticlockwise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7BA332B-B081-401E-AD44-83532A7A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55" y="846005"/>
            <a:ext cx="1729890" cy="24919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714BE1D-965B-41A5-BACD-F427D3EA2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955" y="3890978"/>
            <a:ext cx="1714649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4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A94AB2-0FAB-40F9-AFBE-18FC65BB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Right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B62E51-8EA0-404B-BF84-6E672919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37" y="2163970"/>
            <a:ext cx="1714649" cy="2530059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D007C7BD-1EC9-4634-8B2C-870F766F1614}"/>
              </a:ext>
            </a:extLst>
          </p:cNvPr>
          <p:cNvSpPr/>
          <p:nvPr/>
        </p:nvSpPr>
        <p:spPr>
          <a:xfrm rot="19981790">
            <a:off x="3559947" y="2633801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255BD6DB-9C70-4AE9-8D53-AFC980FF88B6}"/>
              </a:ext>
            </a:extLst>
          </p:cNvPr>
          <p:cNvSpPr/>
          <p:nvPr/>
        </p:nvSpPr>
        <p:spPr>
          <a:xfrm rot="1618210" flipV="1">
            <a:off x="3559948" y="3908730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73B3271-4EDD-473F-8B57-6FDC3D27C46B}"/>
              </a:ext>
            </a:extLst>
          </p:cNvPr>
          <p:cNvSpPr txBox="1"/>
          <p:nvPr/>
        </p:nvSpPr>
        <p:spPr>
          <a:xfrm>
            <a:off x="3316168" y="1607234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9:</a:t>
            </a:r>
          </a:p>
          <a:p>
            <a:r>
              <a:rPr lang="en-US" altLang="zh-TW" dirty="0"/>
              <a:t>Right-Clockwise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E29CE4F-AD30-4072-A96D-9BF3995A4977}"/>
              </a:ext>
            </a:extLst>
          </p:cNvPr>
          <p:cNvSpPr txBox="1"/>
          <p:nvPr/>
        </p:nvSpPr>
        <p:spPr>
          <a:xfrm>
            <a:off x="3316167" y="4832843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10:</a:t>
            </a:r>
          </a:p>
          <a:p>
            <a:r>
              <a:rPr lang="en-US" altLang="zh-TW" dirty="0"/>
              <a:t>Right-Anticlockwise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1ACE07D-061A-4B5F-9246-EE9712146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864" y="900236"/>
            <a:ext cx="1699407" cy="24919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B1E0F06-CFF1-4299-8493-1DFCA55BF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002" y="3700584"/>
            <a:ext cx="1722269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25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0F826-773B-4CE1-B049-851FD3EA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1EA120-DEAC-4541-9053-43C5DDC2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37" y="2163970"/>
            <a:ext cx="1714649" cy="2530059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7ECDE0E5-EA44-46AD-9A63-07937F1413D0}"/>
              </a:ext>
            </a:extLst>
          </p:cNvPr>
          <p:cNvSpPr/>
          <p:nvPr/>
        </p:nvSpPr>
        <p:spPr>
          <a:xfrm rot="19981790">
            <a:off x="3559947" y="2633801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8C1816F3-2DB1-49CF-BB61-1BF526893E87}"/>
              </a:ext>
            </a:extLst>
          </p:cNvPr>
          <p:cNvSpPr/>
          <p:nvPr/>
        </p:nvSpPr>
        <p:spPr>
          <a:xfrm rot="1618210" flipV="1">
            <a:off x="3559948" y="3908730"/>
            <a:ext cx="1651247" cy="43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EE02700-8A98-497E-865B-D94BEF9EFF28}"/>
              </a:ext>
            </a:extLst>
          </p:cNvPr>
          <p:cNvSpPr txBox="1"/>
          <p:nvPr/>
        </p:nvSpPr>
        <p:spPr>
          <a:xfrm>
            <a:off x="3316168" y="1607234"/>
            <a:ext cx="1768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11:</a:t>
            </a:r>
          </a:p>
          <a:p>
            <a:r>
              <a:rPr lang="en-US" altLang="zh-TW" dirty="0"/>
              <a:t>Back-Clockwise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329BB4-F0CB-41ED-9B29-E7F8A66980FC}"/>
              </a:ext>
            </a:extLst>
          </p:cNvPr>
          <p:cNvSpPr txBox="1"/>
          <p:nvPr/>
        </p:nvSpPr>
        <p:spPr>
          <a:xfrm>
            <a:off x="3316167" y="4832843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rotate 12:</a:t>
            </a:r>
          </a:p>
          <a:p>
            <a:r>
              <a:rPr lang="en-US" altLang="zh-TW" dirty="0"/>
              <a:t>Back-Anticlockwise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BA3AF29-873A-4E69-AD26-AFDF4010F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19" y="875636"/>
            <a:ext cx="1722269" cy="256054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618C23-F800-4DFF-BC09-58ED380D8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19" y="3797166"/>
            <a:ext cx="1714649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5459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</TotalTime>
  <Words>728</Words>
  <Application>Microsoft Office PowerPoint</Application>
  <PresentationFormat>寬螢幕</PresentationFormat>
  <Paragraphs>217</Paragraphs>
  <Slides>25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ArialMT</vt:lpstr>
      <vt:lpstr>Arial</vt:lpstr>
      <vt:lpstr>Calibri</vt:lpstr>
      <vt:lpstr>Calibri Light</vt:lpstr>
      <vt:lpstr>Open Sans</vt:lpstr>
      <vt:lpstr>Trebuchet MS</vt:lpstr>
      <vt:lpstr>Wingdings 3</vt:lpstr>
      <vt:lpstr>多面向</vt:lpstr>
      <vt:lpstr>Office 佈景主題</vt:lpstr>
      <vt:lpstr>Rubiks-Cube Solver Parallelizing</vt:lpstr>
      <vt:lpstr>介紹</vt:lpstr>
      <vt:lpstr>搜尋 - 旋轉方向</vt:lpstr>
      <vt:lpstr>Front</vt:lpstr>
      <vt:lpstr>Up</vt:lpstr>
      <vt:lpstr>Down</vt:lpstr>
      <vt:lpstr>Left</vt:lpstr>
      <vt:lpstr>Right</vt:lpstr>
      <vt:lpstr>Back</vt:lpstr>
      <vt:lpstr>搜尋架構 - Serial</vt:lpstr>
      <vt:lpstr>搜尋架構 - Parallel using OpenMP</vt:lpstr>
      <vt:lpstr>A* State-Space Search</vt:lpstr>
      <vt:lpstr>HDA*</vt:lpstr>
      <vt:lpstr>Heuristic Calculation</vt:lpstr>
      <vt:lpstr>Environment</vt:lpstr>
      <vt:lpstr>Speed-up</vt:lpstr>
      <vt:lpstr>搜尋複雜度</vt:lpstr>
      <vt:lpstr>測資 - 8步解</vt:lpstr>
      <vt:lpstr>實驗結果</vt:lpstr>
      <vt:lpstr>分析</vt:lpstr>
      <vt:lpstr>更多步數實驗數據 (at least 20 times random generated case avg)</vt:lpstr>
      <vt:lpstr>更多步數實驗數據 (at least 20 times random generated case avg)</vt:lpstr>
      <vt:lpstr>PowerPoint 簡報</vt:lpstr>
      <vt:lpstr>HDA* using pthread vs OpenMP </vt:lpstr>
      <vt:lpstr>Common Heuristic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陳昱丞</dc:creator>
  <cp:lastModifiedBy>陳昱丞</cp:lastModifiedBy>
  <cp:revision>279</cp:revision>
  <dcterms:created xsi:type="dcterms:W3CDTF">2021-12-18T15:18:07Z</dcterms:created>
  <dcterms:modified xsi:type="dcterms:W3CDTF">2021-12-22T07:36:06Z</dcterms:modified>
</cp:coreProperties>
</file>